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9"/>
  </p:notesMasterIdLst>
  <p:sldIdLst>
    <p:sldId id="271" r:id="rId3"/>
    <p:sldId id="256" r:id="rId4"/>
    <p:sldId id="259" r:id="rId5"/>
    <p:sldId id="302" r:id="rId6"/>
    <p:sldId id="308" r:id="rId7"/>
    <p:sldId id="311" r:id="rId8"/>
    <p:sldId id="307" r:id="rId9"/>
    <p:sldId id="316" r:id="rId10"/>
    <p:sldId id="286" r:id="rId11"/>
    <p:sldId id="310" r:id="rId12"/>
    <p:sldId id="319" r:id="rId13"/>
    <p:sldId id="314" r:id="rId14"/>
    <p:sldId id="317" r:id="rId15"/>
    <p:sldId id="318" r:id="rId16"/>
    <p:sldId id="312" r:id="rId17"/>
    <p:sldId id="27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rst slide" id="{EBA04D78-D1FF-49F4-BDD6-03EE135E606E}">
          <p14:sldIdLst>
            <p14:sldId id="271"/>
            <p14:sldId id="256"/>
          </p14:sldIdLst>
        </p14:section>
        <p14:section name="List of Content" id="{531AC0BB-816B-410D-BA56-36D5099BF673}">
          <p14:sldIdLst>
            <p14:sldId id="259"/>
          </p14:sldIdLst>
        </p14:section>
        <p14:section name="Main slides" id="{BD6EF26E-A09A-41FB-8480-E6BC53006862}">
          <p14:sldIdLst>
            <p14:sldId id="302"/>
            <p14:sldId id="308"/>
            <p14:sldId id="311"/>
            <p14:sldId id="307"/>
            <p14:sldId id="316"/>
            <p14:sldId id="286"/>
            <p14:sldId id="310"/>
            <p14:sldId id="319"/>
            <p14:sldId id="314"/>
            <p14:sldId id="317"/>
            <p14:sldId id="318"/>
            <p14:sldId id="312"/>
          </p14:sldIdLst>
        </p14:section>
        <p14:section name="Bibliography" id="{4B1BE071-296A-4A26-8CA8-772A89E6818A}">
          <p14:sldIdLst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1DFFD"/>
    <a:srgbClr val="EBED77"/>
    <a:srgbClr val="C0F5FF"/>
    <a:srgbClr val="8ECEFA"/>
    <a:srgbClr val="92C6E6"/>
    <a:srgbClr val="80D2F7"/>
    <a:srgbClr val="7ED1F7"/>
    <a:srgbClr val="3C96FA"/>
    <a:srgbClr val="BDE5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928D09-A43D-5383-EC94-5E8D6B96A53F}" v="1666" dt="2025-11-03T10:06:50.353"/>
    <p1510:client id="{0C4FC1CD-39B5-B95A-E7F5-D9479102ACEE}" v="552" dt="2025-11-02T19:57:57.112"/>
    <p1510:client id="{2802F518-201C-90F3-6C77-77AB325B6002}" v="170" dt="2025-11-02T17:26:06.920"/>
    <p1510:client id="{83BC6B9B-C8F3-9E71-5067-CC10C0C8EF10}" v="516" dt="2025-11-02T22:53:16.213"/>
    <p1510:client id="{92CD216F-B0C6-A63B-4E88-F995AA6D9969}" v="433" dt="2025-11-03T06:36:10.219"/>
    <p1510:client id="{DEA852AE-6D68-F877-5EDC-5D9C4F0D73C3}" v="117" dt="2025-11-02T21:32:15.096"/>
    <p1510:client id="{F2CBB59E-9F31-53D5-40F9-43FB0E73A419}" v="65" dt="2025-11-02T21:36:00.2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2B7C8-164C-4140-932B-122F288D33CD}" type="datetimeFigureOut">
              <a:rPr lang="en-GB" smtClean="0"/>
              <a:pPr/>
              <a:t>03/11/2025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3327E-A3FE-4279-B080-AD6DAF9EDC3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679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5524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9CFF2-C4A0-C88B-1E9C-7E8851385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F93A8F-E2E3-B4BD-3B84-D178AF0ED9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5BFD4-B46B-34FE-9A8B-9033E96DC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40036-D7DD-42C8-B5AA-1A1F3B29326C}" type="datetime1">
              <a:rPr lang="en-GB" smtClean="0"/>
              <a:pPr/>
              <a:t>03/11/2025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83137-53E8-FAAE-F427-32424D867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3579" y="6356350"/>
            <a:ext cx="403654" cy="365125"/>
          </a:xfrm>
        </p:spPr>
        <p:txBody>
          <a:bodyPr/>
          <a:lstStyle>
            <a:lvl1pPr>
              <a:defRPr sz="1600"/>
            </a:lvl1pPr>
          </a:lstStyle>
          <a:p>
            <a:fld id="{013F6232-4F06-48BA-8F69-BF531F60782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0339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4B09-72C5-4D15-0E4C-46764EB8C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B470E9-1D3C-D5B3-7A54-66BD900997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16D05-728D-ACC9-D7EA-DC9D73300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B233B-7A79-4043-88EA-ECED45D3F6EF}" type="datetime1">
              <a:rPr lang="en-GB" smtClean="0"/>
              <a:pPr/>
              <a:t>03/11/2025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4FC10-CEAF-B332-2960-AABF9CE25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Kick-Off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ED6E7-B58D-A523-935C-4B108C94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8758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68A110-A33F-744D-89CB-FFCF49E08A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6FACB-31E5-361F-D71D-18FCBA550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399A6-3C5A-016E-2F7E-AE842F8D7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05656-A676-4972-ADDE-468CB1EDD68C}" type="datetime1">
              <a:rPr lang="en-GB" smtClean="0"/>
              <a:pPr/>
              <a:t>03/11/2025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242F9-DB70-E4F8-D075-6A9051875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Kick-Off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FAB33-4759-572E-2291-D19531D81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14601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1"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E6E28C-7B17-1432-D698-5D8867EE337B}"/>
              </a:ext>
            </a:extLst>
          </p:cNvPr>
          <p:cNvSpPr txBox="1">
            <a:spLocks/>
          </p:cNvSpPr>
          <p:nvPr userDrawn="1"/>
        </p:nvSpPr>
        <p:spPr>
          <a:xfrm>
            <a:off x="1412841" y="2281143"/>
            <a:ext cx="9144000" cy="9125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6600" b="1" i="0" u="none" strike="noStrike" kern="1200" cap="none" spc="0" normalizeH="0" baseline="0" noProof="0" dirty="0" err="1">
                <a:ln/>
                <a:solidFill>
                  <a:srgbClr val="156082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Optimus</a:t>
            </a:r>
            <a:r>
              <a:rPr kumimoji="0" lang="it-IT" sz="6600" b="1" i="0" u="none" strike="noStrike" kern="1200" cap="none" spc="0" normalizeH="0" baseline="0" noProof="0" dirty="0">
                <a:ln/>
                <a:solidFill>
                  <a:srgbClr val="156082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Syria</a:t>
            </a:r>
            <a:endParaRPr kumimoji="0" lang="en-GB" sz="6600" b="1" i="0" u="none" strike="noStrike" kern="1200" cap="none" spc="0" normalizeH="0" baseline="0" noProof="0" dirty="0">
              <a:ln/>
              <a:solidFill>
                <a:srgbClr val="156082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9" name="Picture 8" descr="Hochschule Flensburg (Fachhochschule) – Wikipedia">
            <a:extLst>
              <a:ext uri="{FF2B5EF4-FFF2-40B4-BE49-F238E27FC236}">
                <a16:creationId xmlns:a16="http://schemas.microsoft.com/office/drawing/2014/main" id="{A98E8D30-71DB-C779-1E77-2B8D1F32463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7870" y="80932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7FC9E882-BB5D-1CC3-9AD4-1ADE555B83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5999" y="33018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EFF5A11-92DF-BC35-55CA-EECA202C55B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4671"/>
          <a:stretch/>
        </p:blipFill>
        <p:spPr>
          <a:xfrm>
            <a:off x="135741" y="211147"/>
            <a:ext cx="3179298" cy="15419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D0057AC6-E958-18E0-BF43-7A806C66C90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029" y="191498"/>
            <a:ext cx="2355285" cy="21500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Free-form: Shape 13">
            <a:extLst>
              <a:ext uri="{FF2B5EF4-FFF2-40B4-BE49-F238E27FC236}">
                <a16:creationId xmlns:a16="http://schemas.microsoft.com/office/drawing/2014/main" id="{233C0D9D-B26B-1DCE-8493-626ABDD067F7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Free-form: Shape 13">
            <a:extLst>
              <a:ext uri="{FF2B5EF4-FFF2-40B4-BE49-F238E27FC236}">
                <a16:creationId xmlns:a16="http://schemas.microsoft.com/office/drawing/2014/main" id="{95CC7C89-8F0E-07BF-6D89-44A0358FDFC8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Free-form: Shape 13">
            <a:extLst>
              <a:ext uri="{FF2B5EF4-FFF2-40B4-BE49-F238E27FC236}">
                <a16:creationId xmlns:a16="http://schemas.microsoft.com/office/drawing/2014/main" id="{4FB94905-8FF2-701D-A980-9368DF7EB04F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4AB9256-03E9-9046-0C0F-540CE5905E92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9BDED722-8EE5-8B7F-02CA-CF3939A785C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78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EF21-84C8-586D-C38F-81DE3F931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3036B-E08D-B4B8-69CB-C42176842B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3DB72-09E0-8BDF-14B4-4FA2820C1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5BE2-6702-4930-A56D-B5476ACA0DF0}" type="datetime1">
              <a:rPr lang="en-GB" smtClean="0"/>
              <a:pPr/>
              <a:t>03/11/2025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F2740-59F3-8354-CF52-53337A807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Kick-Off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C06A1-E2ED-D4C3-86B0-3C9724093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5083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8E779-A5CF-33E3-89F5-B43337C27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9D232-4F34-AEFC-AFD0-741DABBA5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F2E77-D5DF-1D17-C854-897B9DD3B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42475-D91E-4E33-BF8F-90378BE577F9}" type="datetime1">
              <a:rPr lang="en-GB" smtClean="0"/>
              <a:pPr/>
              <a:t>03/11/2025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614D6-F2CE-1582-32E1-94A59C7A8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Kick-Off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27D5C-0D68-9101-A36C-9187E79BB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63929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58CC5-208E-4B47-6CAD-E29FCCC39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79405-6B60-96C3-7F85-CE10C2877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CBA10-7C40-29AA-A669-FC240702E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31E26-A48B-4DE6-94E7-B322713FCCC0}" type="datetime1">
              <a:rPr lang="en-GB" smtClean="0"/>
              <a:pPr/>
              <a:t>03/11/2025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99825-A403-E91C-FFA8-F874E991D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Kick-Off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CBFE7-28C4-5DF1-911F-E0B622EAA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22198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B7720-A6A0-DF50-E2F8-F9527E23D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6D186-8E32-BEAD-C81B-DE65895FD5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E57542-2B68-1767-C023-57D111E4E8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85A417-9018-30E4-0A47-8170AD7D2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54A3D-964C-4047-935E-BF23384B028C}" type="datetime1">
              <a:rPr lang="en-GB" smtClean="0"/>
              <a:pPr/>
              <a:t>03/11/2025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AF8F7-6A80-4F6A-4E5F-660537A25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Kick-Off Optimus Syria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AD3418-4BA9-CD34-AE32-0EF416780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03660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908D8-A3B6-96B0-A29C-1B8262BE5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905487-0425-138F-F9A2-087227228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3BCB02-5AB4-A5E9-0917-4B9DD049B7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A50C77-85F2-0754-8AD9-7A5A4AEF65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3DDF01-B6D2-31ED-A641-114B1A0ADB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1FCA1D-B4D0-56C6-A678-3E0624361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B5ED4-4AEA-4BEE-9543-97F42F3A9DF7}" type="datetime1">
              <a:rPr lang="en-GB" smtClean="0"/>
              <a:pPr/>
              <a:t>03/11/2025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0E1DB4-3501-792C-CAF9-4235B2E91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Kick-Off Optimus Syria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DD0757-7BFA-7895-D03C-767D64050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3179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62EA9-258F-B5EB-624D-2EFA68C41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148340-45BA-0901-1551-9D9DAFF07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72E45-CF5C-48EE-9BF1-31EB6A888072}" type="datetime1">
              <a:rPr lang="en-GB" smtClean="0"/>
              <a:pPr/>
              <a:t>03/11/2025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42F2D2-B0BF-4202-0381-8243671BB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Kick-Off Optimus Syria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F6687B-3FE7-76CE-1134-2B3A5D187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6281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B9E6C1-24CC-682A-8886-999E9A21F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E8120-3341-455E-87F6-3553B5B3458C}" type="datetime1">
              <a:rPr lang="en-GB" smtClean="0"/>
              <a:pPr/>
              <a:t>03/11/2025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275448-9567-EFBD-FC78-2B80C2BDF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Kick-Off Optimus Syria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95C70-5A8D-518E-49A4-1BE453853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8015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3033-AA4A-D955-AE39-E7F2A40C8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8BDBB-4827-8B89-3EE0-5A3DD2217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A4901-6338-2E30-CCE8-77FD13F59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3F872-E966-4E82-A983-56302FF6F23D}" type="datetime1">
              <a:rPr lang="en-GB" smtClean="0"/>
              <a:pPr/>
              <a:t>03/11/2025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B5D97-094A-D8D8-0C4D-1DC08462E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9428" y="6349546"/>
            <a:ext cx="653143" cy="365125"/>
          </a:xfrm>
        </p:spPr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70134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520AB-BD7C-3FEC-DC53-91B047807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FA408-CFF5-5EB0-4399-BB87E6CF0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736F81-445C-5EF6-6E32-68D1E9C1C9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08E69-7027-0F17-B524-CD221B586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9507-0DDD-4F0A-9398-E897CDBED1CB}" type="datetime1">
              <a:rPr lang="en-GB" smtClean="0"/>
              <a:pPr/>
              <a:t>03/11/2025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45A00-EFDD-31BA-C55F-26A6CC902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Kick-Off Optimus Syria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1ACCAF-2E21-16F5-1C68-06D177E1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24733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EA28B-29EC-E505-5884-CB4B1C6FD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25986-DCF9-FBB5-39AD-D04792C653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AEB0E-C7EC-4F26-009D-409178E43F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4AB446-5A6F-5112-F417-65A55A0DC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BC440-4EA5-4D0A-B191-1DC4B1D8ACAD}" type="datetime1">
              <a:rPr lang="en-GB" smtClean="0"/>
              <a:pPr/>
              <a:t>03/11/2025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2D12D-03AA-1A0A-4595-8E0638173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Kick-Off Optimus Syria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CB350E-16AC-3E65-1704-09F648ABB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76441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8C89-C725-395E-E708-BEF95E19C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1E4975-013E-CB40-86C9-4D346B73C9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6C674-4D68-9DAC-8E93-7EB627FCC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45C8B-BD3D-4C3C-97C3-5C69D979E78D}" type="datetime1">
              <a:rPr lang="en-GB" smtClean="0"/>
              <a:pPr/>
              <a:t>03/11/2025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C36B8-CAAE-BDC6-8DF5-9451A698F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Kick-Off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6750A4-9B92-8DB3-B407-A8A74CEA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8052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9A6511-7D12-4461-0A24-9B3134C2C7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5222EB-F23C-083B-09C9-48B924AC7F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908F9-D1F7-F94A-CA98-198F714C5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11AAB-076A-4A0E-8268-D589047ED16D}" type="datetime1">
              <a:rPr lang="en-GB" smtClean="0"/>
              <a:pPr/>
              <a:t>03/11/2025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1FCF1-AD09-ED98-9C1F-DDCABBE25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Kick-Off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3C831-E5D1-B4E6-5F4E-FB9FFB5D9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6425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90F5D-2977-B8B5-3FC5-DF3AE8740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247B5-0632-4013-2832-15D3D21A8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A4BC1-6A36-94FE-17CE-DFAD0BF1A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A8C58-2FD7-4CE4-B4DC-DEF691109F84}" type="datetime1">
              <a:rPr lang="en-GB" smtClean="0"/>
              <a:pPr/>
              <a:t>03/11/2025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5FD8C-55CD-AD30-1E91-60750BCCD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Kick-Off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A2AD0-0D56-CC63-D932-D1C61C77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486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13920-E451-6E8D-B0CB-C3FB9C0F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CFBA5-B73E-6B89-322D-7C32A35A12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BF8199-371A-141A-1CD7-D551EEEFD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3C60A-FE48-2910-84A1-612B23A78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AAF5F-6746-45B9-A9FE-BBDE38F21A62}" type="datetime1">
              <a:rPr lang="en-GB" smtClean="0"/>
              <a:pPr/>
              <a:t>03/11/2025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BC67CE-6F73-71D9-BF0B-18A7CD945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Kick-Off Optimus Syria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580765-E2ED-A6A2-9401-8425BFA02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754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BF7B7-87CF-1A3E-E33E-44DC6E015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21B8D-C5F5-5242-4069-B1546B4BC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4D26CD-98BD-17E2-BE55-DBB74BBC64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3B8D60-279E-D76A-9222-12B704BAEB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1AF34B-F683-41AD-C71C-8E8C66CC4C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696258-07C0-0BF2-CA2A-156B572B5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A9E8-7F5B-48DD-918E-3D5CE3382CAC}" type="datetime1">
              <a:rPr lang="en-GB" smtClean="0"/>
              <a:pPr/>
              <a:t>03/11/2025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07D047-C31B-4C8F-E0B3-75014FF62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Kick-Off Optimus Syria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84742A-6F5B-071B-E0EA-980402529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8101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C287-18A0-EB82-8A27-F94CA3880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2CDD78-FBCD-76B9-2CA1-031942F2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5290-9E56-44C7-B8BB-35B380DF0EFC}" type="datetime1">
              <a:rPr lang="en-GB" smtClean="0"/>
              <a:pPr/>
              <a:t>03/11/2025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8218E7-E787-22C8-B531-FFEC9002A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Kick-Off Optimus Syria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876BDA-2FCA-9763-2EA1-4033A5600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705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0FDB8F-73D7-2EBC-A62D-4DC737946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0F0FC-57EE-4F63-A5B2-1419F641B3FB}" type="datetime1">
              <a:rPr lang="en-GB" smtClean="0"/>
              <a:pPr/>
              <a:t>03/11/2025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D8D704-B4F5-F739-D1FA-65F2302BC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Kick-Off Optimus Syria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C7751D-0392-D26F-33B1-9B05704F8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4279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4D20E-7D43-D4CD-1058-46300B8EE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6584A-B476-0EA1-C12B-07C273F70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694232-1597-B186-D108-397BCF214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3685DB-F13A-97BE-F448-174160797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4EF9-9D62-4E5B-A559-3AD64F589666}" type="datetime1">
              <a:rPr lang="en-GB" smtClean="0"/>
              <a:pPr/>
              <a:t>03/11/2025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0ACE2-CF77-9AC4-52EF-82FBD40BB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Kick-Off Optimus Syria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60D674-CAD3-59F8-9DF5-CA4D8E7A0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7982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2DC87-27CE-5A07-9629-719DC91D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65E744-3606-1D16-E7B2-58DAFC3E88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A9C703-BF20-85AF-358A-01ADED33CF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4AE937-083F-51CA-E382-30FE9BEB0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DFDC8-E43A-43A1-931C-3C6B81D788BC}" type="datetime1">
              <a:rPr lang="en-GB" smtClean="0"/>
              <a:pPr/>
              <a:t>03/11/2025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1F255A-C1CC-7A32-A0B3-4283D8583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Kick-Off Optimus Syria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76C013-C03F-024A-D0F4-FF67E6709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317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A75E23-C68E-95B1-6539-4A187BBC4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6B4C36-B64B-F839-789E-0C40D5E60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593D3-E60D-CF97-AC8A-2B02D933B0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16C39C-11C9-4478-AACD-4B99CE86271F}" type="datetime1">
              <a:rPr lang="en-GB" smtClean="0"/>
              <a:pPr/>
              <a:t>03/11/2025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4827E-F028-4C94-EB63-600BCABCD1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Kick-Off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8DD39-3F07-862A-3C91-AC5245291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3F6232-4F06-48BA-8F69-BF531F60782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077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324F72-DEC3-C328-E288-A7FC5B1D5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096B6-F39D-5D3A-895A-1CE61CD3F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726E2-FBE9-5D75-A698-6FD0ED0970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7C1E37-113B-4587-99CC-1F6CD3314CBE}" type="datetime1">
              <a:rPr lang="en-GB" smtClean="0"/>
              <a:pPr/>
              <a:t>03/11/2025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CAFA2-68FA-9BA2-4F27-A8680F5079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Kick-Off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027B2-667B-4034-930B-AB076347A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26457B-11B5-4397-9456-911FAE9FD3F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1481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tr.com/en/products/radex-n-steel-lamina-couplings/radex-n-for-wind-turbines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D3FC7EDF-25D6-28E8-DCE0-52ED50209C25}"/>
              </a:ext>
            </a:extLst>
          </p:cNvPr>
          <p:cNvSpPr txBox="1"/>
          <p:nvPr/>
        </p:nvSpPr>
        <p:spPr>
          <a:xfrm>
            <a:off x="3913526" y="4104491"/>
            <a:ext cx="4142630" cy="618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 (Textkörper)"/>
                <a:ea typeface="+mn-ea"/>
                <a:cs typeface="Times New Roman" panose="02020603050405020304" pitchFamily="18" charset="0"/>
              </a:rPr>
              <a:t>Date: </a:t>
            </a:r>
            <a:r>
              <a:rPr lang="it-IT" dirty="0">
                <a:solidFill>
                  <a:srgbClr val="0E2841">
                    <a:lumMod val="90000"/>
                    <a:lumOff val="10000"/>
                  </a:srgbClr>
                </a:solidFill>
                <a:latin typeface="Aptos (Textkörper)"/>
                <a:cs typeface="Times New Roman" panose="02020603050405020304" pitchFamily="18" charset="0"/>
              </a:rPr>
              <a:t>04 November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 (Textkörper)"/>
                <a:ea typeface="+mn-ea"/>
                <a:cs typeface="Times New Roman" panose="02020603050405020304" pitchFamily="18" charset="0"/>
              </a:rPr>
              <a:t> 2025</a:t>
            </a:r>
          </a:p>
          <a:p>
            <a:endParaRPr lang="en-GB" dirty="0">
              <a:latin typeface="Aptos (Textkörper)"/>
            </a:endParaRPr>
          </a:p>
        </p:txBody>
      </p:sp>
    </p:spTree>
    <p:extLst>
      <p:ext uri="{BB962C8B-B14F-4D97-AF65-F5344CB8AC3E}">
        <p14:creationId xmlns:p14="http://schemas.microsoft.com/office/powerpoint/2010/main" val="1886790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CA489-E730-C38B-1673-A74574B2F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F71F6DB6-CFD1-8513-D431-0890CA55CB36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E9612B36-4A90-BE26-5C1F-B2C6A1B03A49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6ACEABC4-8528-759B-1231-BF783ACBB723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7ECF46C-DA95-B304-2358-C89C7AD26F5B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i-FI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5D6E70D-A51C-D75A-EE3A-2F064F1EF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10</a:t>
            </a:fld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AE188D-B3A8-D475-DFF0-3500985A1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11184418" cy="712728"/>
          </a:xfrm>
        </p:spPr>
        <p:txBody>
          <a:bodyPr>
            <a:normAutofit/>
          </a:bodyPr>
          <a:lstStyle/>
          <a:p>
            <a:pPr algn="ctr"/>
            <a:r>
              <a:rPr lang="de-DE" sz="2400" dirty="0" err="1">
                <a:latin typeface="Times New Roman"/>
                <a:cs typeface="Times New Roman"/>
              </a:rPr>
              <a:t>Calculation</a:t>
            </a:r>
            <a:r>
              <a:rPr lang="de-DE" sz="2400" dirty="0">
                <a:latin typeface="Times New Roman"/>
                <a:cs typeface="Times New Roman"/>
              </a:rPr>
              <a:t> </a:t>
            </a:r>
            <a:r>
              <a:rPr lang="de-DE" sz="2400" dirty="0" err="1">
                <a:latin typeface="Times New Roman"/>
                <a:cs typeface="Times New Roman"/>
              </a:rPr>
              <a:t>of</a:t>
            </a:r>
            <a:r>
              <a:rPr lang="de-DE" sz="2400" dirty="0">
                <a:latin typeface="Times New Roman"/>
                <a:cs typeface="Times New Roman"/>
              </a:rPr>
              <a:t> </a:t>
            </a:r>
            <a:r>
              <a:rPr lang="de-DE" sz="2400" dirty="0" err="1">
                <a:latin typeface="Times New Roman"/>
                <a:cs typeface="Times New Roman"/>
              </a:rPr>
              <a:t>the</a:t>
            </a:r>
            <a:r>
              <a:rPr lang="de-DE" sz="2400" dirty="0">
                <a:latin typeface="Times New Roman"/>
                <a:cs typeface="Times New Roman"/>
              </a:rPr>
              <a:t> 1st </a:t>
            </a:r>
            <a:r>
              <a:rPr lang="de-DE" sz="2400" dirty="0" err="1">
                <a:latin typeface="Times New Roman"/>
                <a:cs typeface="Times New Roman"/>
              </a:rPr>
              <a:t>stage</a:t>
            </a:r>
            <a:r>
              <a:rPr lang="de-DE" sz="2400" dirty="0">
                <a:latin typeface="Times New Roman"/>
                <a:cs typeface="Times New Roman"/>
              </a:rPr>
              <a:t> </a:t>
            </a:r>
            <a:r>
              <a:rPr lang="de-DE" sz="2400" dirty="0" err="1">
                <a:latin typeface="Times New Roman"/>
                <a:cs typeface="Times New Roman"/>
              </a:rPr>
              <a:t>of</a:t>
            </a:r>
            <a:r>
              <a:rPr lang="de-DE" sz="2400" dirty="0">
                <a:latin typeface="Times New Roman"/>
                <a:cs typeface="Times New Roman"/>
              </a:rPr>
              <a:t> </a:t>
            </a:r>
            <a:r>
              <a:rPr lang="de-DE" sz="2400" dirty="0" err="1">
                <a:latin typeface="Times New Roman"/>
                <a:cs typeface="Times New Roman"/>
              </a:rPr>
              <a:t>planetary</a:t>
            </a:r>
            <a:r>
              <a:rPr lang="de-DE" sz="2400" dirty="0">
                <a:latin typeface="Times New Roman"/>
                <a:cs typeface="Times New Roman"/>
              </a:rPr>
              <a:t> </a:t>
            </a:r>
            <a:r>
              <a:rPr lang="de-DE" sz="2400" dirty="0" err="1">
                <a:latin typeface="Times New Roman"/>
                <a:cs typeface="Times New Roman"/>
              </a:rPr>
              <a:t>gear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CC0A95-C0FF-7350-9F98-241EF26C1C80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hteck 17">
            <a:extLst>
              <a:ext uri="{FF2B5EF4-FFF2-40B4-BE49-F238E27FC236}">
                <a16:creationId xmlns:a16="http://schemas.microsoft.com/office/drawing/2014/main" id="{04C6A064-AAB6-1B86-6380-0404D5956042}"/>
              </a:ext>
            </a:extLst>
          </p:cNvPr>
          <p:cNvSpPr/>
          <p:nvPr/>
        </p:nvSpPr>
        <p:spPr>
          <a:xfrm>
            <a:off x="8057951" y="6581315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27F5CEDF-26A8-6565-6DD1-B130B944A3A1}"/>
              </a:ext>
            </a:extLst>
          </p:cNvPr>
          <p:cNvSpPr>
            <a:spLocks noGrp="1"/>
          </p:cNvSpPr>
          <p:nvPr/>
        </p:nvSpPr>
        <p:spPr>
          <a:xfrm>
            <a:off x="-1765360" y="6520981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04-11-2025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64EAD-ED1E-0B7D-1896-D580C88325CD}"/>
              </a:ext>
            </a:extLst>
          </p:cNvPr>
          <p:cNvSpPr>
            <a:spLocks noGrp="1"/>
          </p:cNvSpPr>
          <p:nvPr/>
        </p:nvSpPr>
        <p:spPr>
          <a:xfrm>
            <a:off x="838200" y="1388226"/>
            <a:ext cx="10515600" cy="49111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800" dirty="0">
              <a:latin typeface="Times New Roman"/>
              <a:cs typeface="Times New Roman"/>
            </a:endParaRPr>
          </a:p>
          <a:p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3E948E1-C67E-8C53-A47C-64D54D6453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631435"/>
              </p:ext>
            </p:extLst>
          </p:nvPr>
        </p:nvGraphicFramePr>
        <p:xfrm>
          <a:off x="330679" y="2329132"/>
          <a:ext cx="4806868" cy="4043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3434">
                  <a:extLst>
                    <a:ext uri="{9D8B030D-6E8A-4147-A177-3AD203B41FA5}">
                      <a16:colId xmlns:a16="http://schemas.microsoft.com/office/drawing/2014/main" val="2137841670"/>
                    </a:ext>
                  </a:extLst>
                </a:gridCol>
                <a:gridCol w="2403434">
                  <a:extLst>
                    <a:ext uri="{9D8B030D-6E8A-4147-A177-3AD203B41FA5}">
                      <a16:colId xmlns:a16="http://schemas.microsoft.com/office/drawing/2014/main" val="4041340718"/>
                    </a:ext>
                  </a:extLst>
                </a:gridCol>
              </a:tblGrid>
              <a:tr h="494866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/>
                        </a:rPr>
                        <a:t>Module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</a:rPr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860953"/>
                  </a:ext>
                </a:extLst>
              </a:tr>
              <a:tr h="49486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i="0" u="none" strike="noStrike" noProof="0" err="1">
                          <a:solidFill>
                            <a:srgbClr val="002060"/>
                          </a:solidFill>
                          <a:latin typeface="Times New Roman"/>
                        </a:rPr>
                        <a:t>z_Sun</a:t>
                      </a:r>
                      <a:endParaRPr lang="en-US" sz="1600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79057"/>
                  </a:ext>
                </a:extLst>
              </a:tr>
              <a:tr h="49486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1600" b="1" i="0" u="none" strike="noStrike" noProof="0" err="1">
                          <a:solidFill>
                            <a:srgbClr val="002060"/>
                          </a:solidFill>
                          <a:latin typeface="Times New Roman"/>
                        </a:rPr>
                        <a:t>z_Ring</a:t>
                      </a:r>
                      <a:endParaRPr lang="en-US" sz="1600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099897"/>
                  </a:ext>
                </a:extLst>
              </a:tr>
              <a:tr h="49486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1600" b="1" i="0" u="none" strike="noStrike" noProof="0" err="1">
                          <a:solidFill>
                            <a:srgbClr val="002060"/>
                          </a:solidFill>
                          <a:latin typeface="Times New Roman"/>
                        </a:rPr>
                        <a:t>z_Planet</a:t>
                      </a:r>
                      <a:endParaRPr lang="en-US" sz="1600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352314"/>
                  </a:ext>
                </a:extLst>
              </a:tr>
              <a:tr h="49486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1600" b="1" i="0" u="none" strike="noStrike" noProof="0" dirty="0">
                          <a:solidFill>
                            <a:srgbClr val="002060"/>
                          </a:solidFill>
                          <a:latin typeface="Times New Roman"/>
                        </a:rPr>
                        <a:t>No. of Planets</a:t>
                      </a:r>
                      <a:endParaRPr lang="en-US" sz="1600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919976"/>
                  </a:ext>
                </a:extLst>
              </a:tr>
              <a:tr h="49486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1600" b="1" i="0" u="none" strike="noStrike" noProof="0" dirty="0">
                          <a:solidFill>
                            <a:srgbClr val="002060"/>
                          </a:solidFill>
                          <a:latin typeface="Times New Roman"/>
                        </a:rPr>
                        <a:t>(z_</a:t>
                      </a:r>
                      <a:r>
                        <a:rPr lang="en-IN" sz="1600" b="1" i="0" u="none" strike="noStrike" noProof="0" dirty="0">
                          <a:solidFill>
                            <a:srgbClr val="002060"/>
                          </a:solidFill>
                          <a:latin typeface="Times New Roman"/>
                        </a:rPr>
                        <a:t>S</a:t>
                      </a:r>
                      <a:r>
                        <a:rPr lang="pl-PL" sz="1600" b="1" i="0" u="none" strike="noStrike" noProof="0" err="1">
                          <a:solidFill>
                            <a:srgbClr val="002060"/>
                          </a:solidFill>
                          <a:latin typeface="Times New Roman"/>
                        </a:rPr>
                        <a:t>un</a:t>
                      </a:r>
                      <a:r>
                        <a:rPr lang="pl-PL" sz="1600" b="1" i="0" u="none" strike="noStrike" noProof="0" dirty="0">
                          <a:solidFill>
                            <a:srgbClr val="002060"/>
                          </a:solidFill>
                          <a:latin typeface="Times New Roman"/>
                        </a:rPr>
                        <a:t> + z_</a:t>
                      </a:r>
                      <a:r>
                        <a:rPr lang="en-IN" sz="1600" b="1" i="0" u="none" strike="noStrike" noProof="0" dirty="0">
                          <a:solidFill>
                            <a:srgbClr val="002060"/>
                          </a:solidFill>
                          <a:latin typeface="Times New Roman"/>
                        </a:rPr>
                        <a:t>R</a:t>
                      </a:r>
                      <a:r>
                        <a:rPr lang="pl-PL" sz="1600" b="1" i="0" u="none" strike="noStrike" noProof="0" err="1">
                          <a:solidFill>
                            <a:srgbClr val="002060"/>
                          </a:solidFill>
                          <a:latin typeface="Times New Roman"/>
                        </a:rPr>
                        <a:t>ing</a:t>
                      </a:r>
                      <a:r>
                        <a:rPr lang="pl-PL" sz="1600" b="1" i="0" u="none" strike="noStrike" noProof="0" dirty="0">
                          <a:solidFill>
                            <a:srgbClr val="002060"/>
                          </a:solidFill>
                          <a:latin typeface="Times New Roman"/>
                        </a:rPr>
                        <a:t>)/</a:t>
                      </a:r>
                      <a:r>
                        <a:rPr lang="en-IN" sz="1600" b="1" i="0" u="none" strike="noStrike" noProof="0" dirty="0">
                          <a:solidFill>
                            <a:srgbClr val="002060"/>
                          </a:solidFill>
                          <a:latin typeface="Times New Roman"/>
                        </a:rPr>
                        <a:t>N</a:t>
                      </a:r>
                      <a:r>
                        <a:rPr lang="pl-PL" sz="1600" b="1" i="0" u="none" strike="noStrike" noProof="0" dirty="0">
                          <a:solidFill>
                            <a:srgbClr val="002060"/>
                          </a:solidFill>
                          <a:latin typeface="Times New Roman"/>
                        </a:rPr>
                        <a:t>o.</a:t>
                      </a:r>
                      <a:r>
                        <a:rPr lang="en-IN" sz="1600" b="1" i="0" u="none" strike="noStrike" noProof="0" dirty="0">
                          <a:solidFill>
                            <a:srgbClr val="002060"/>
                          </a:solidFill>
                          <a:latin typeface="Times New Roman"/>
                        </a:rPr>
                        <a:t> of</a:t>
                      </a:r>
                      <a:r>
                        <a:rPr lang="pl-PL" sz="1600" b="1" i="0" u="none" strike="noStrike" noProof="0" dirty="0">
                          <a:solidFill>
                            <a:srgbClr val="002060"/>
                          </a:solidFill>
                          <a:latin typeface="Times New Roman"/>
                        </a:rPr>
                        <a:t> </a:t>
                      </a:r>
                      <a:r>
                        <a:rPr lang="pl-PL" sz="1600" b="1" i="0" u="none" strike="noStrike" noProof="0" err="1">
                          <a:solidFill>
                            <a:srgbClr val="002060"/>
                          </a:solidFill>
                          <a:latin typeface="Times New Roman"/>
                        </a:rPr>
                        <a:t>Planets</a:t>
                      </a:r>
                      <a:endParaRPr lang="en-US" sz="1600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103900"/>
                  </a:ext>
                </a:extLst>
              </a:tr>
              <a:tr h="49486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1600" b="1" i="0" u="none" strike="noStrike" noProof="0" dirty="0">
                          <a:solidFill>
                            <a:srgbClr val="002060"/>
                          </a:solidFill>
                          <a:latin typeface="Times New Roman"/>
                        </a:rPr>
                        <a:t>Tooth Depth</a:t>
                      </a:r>
                      <a:endParaRPr lang="en-US" sz="1600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609512"/>
                  </a:ext>
                </a:extLst>
              </a:tr>
              <a:tr h="49486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1600" b="1" i="0" u="none" strike="noStrike" noProof="0" err="1">
                          <a:solidFill>
                            <a:srgbClr val="002060"/>
                          </a:solidFill>
                          <a:latin typeface="Times New Roman"/>
                        </a:rPr>
                        <a:t>D_Sun</a:t>
                      </a:r>
                      <a:r>
                        <a:rPr lang="en-IN" sz="1600" b="1" i="0" u="none" strike="noStrike" noProof="0" dirty="0">
                          <a:solidFill>
                            <a:srgbClr val="002060"/>
                          </a:solidFill>
                          <a:latin typeface="Times New Roman"/>
                        </a:rPr>
                        <a:t> (mm)</a:t>
                      </a:r>
                      <a:endParaRPr lang="en-US" sz="1600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416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52571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73D7350-851D-A0E6-75B2-3F7FDAAAEA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204385"/>
              </p:ext>
            </p:extLst>
          </p:nvPr>
        </p:nvGraphicFramePr>
        <p:xfrm>
          <a:off x="372661" y="1383734"/>
          <a:ext cx="4732160" cy="870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6080">
                  <a:extLst>
                    <a:ext uri="{9D8B030D-6E8A-4147-A177-3AD203B41FA5}">
                      <a16:colId xmlns:a16="http://schemas.microsoft.com/office/drawing/2014/main" val="3745700448"/>
                    </a:ext>
                  </a:extLst>
                </a:gridCol>
                <a:gridCol w="2366080">
                  <a:extLst>
                    <a:ext uri="{9D8B030D-6E8A-4147-A177-3AD203B41FA5}">
                      <a16:colId xmlns:a16="http://schemas.microsoft.com/office/drawing/2014/main" val="3054481029"/>
                    </a:ext>
                  </a:extLst>
                </a:gridCol>
              </a:tblGrid>
              <a:tr h="870314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</a:rPr>
                        <a:t>I-1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</a:rPr>
                        <a:t>5.2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611000"/>
                  </a:ext>
                </a:extLst>
              </a:tr>
            </a:tbl>
          </a:graphicData>
        </a:graphic>
      </p:graphicFrame>
      <p:sp>
        <p:nvSpPr>
          <p:cNvPr id="15" name="TextBox 12">
            <a:extLst>
              <a:ext uri="{FF2B5EF4-FFF2-40B4-BE49-F238E27FC236}">
                <a16:creationId xmlns:a16="http://schemas.microsoft.com/office/drawing/2014/main" id="{891681F1-19DD-4D38-8668-56539A2E55A4}"/>
              </a:ext>
            </a:extLst>
          </p:cNvPr>
          <p:cNvSpPr txBox="1"/>
          <p:nvPr/>
        </p:nvSpPr>
        <p:spPr>
          <a:xfrm>
            <a:off x="3051617" y="6282850"/>
            <a:ext cx="6851764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dirty="0">
                <a:latin typeface="Times New Roman"/>
                <a:cs typeface="Times New Roman"/>
              </a:rPr>
              <a:t>Reference: Lecture Notes by Prof. Peter Quell and </a:t>
            </a:r>
            <a:r>
              <a:rPr lang="en-IN" sz="1600" err="1">
                <a:latin typeface="Times New Roman"/>
                <a:cs typeface="Times New Roman"/>
              </a:rPr>
              <a:t>PSGdesign</a:t>
            </a:r>
            <a:r>
              <a:rPr lang="en-IN" sz="1600" dirty="0">
                <a:latin typeface="Times New Roman"/>
                <a:cs typeface="Times New Roman"/>
              </a:rPr>
              <a:t> book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A84101F-95A9-40D8-1B7D-1A02FF66C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88689"/>
              </p:ext>
            </p:extLst>
          </p:nvPr>
        </p:nvGraphicFramePr>
        <p:xfrm>
          <a:off x="6626811" y="1383733"/>
          <a:ext cx="4732160" cy="866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6080">
                  <a:extLst>
                    <a:ext uri="{9D8B030D-6E8A-4147-A177-3AD203B41FA5}">
                      <a16:colId xmlns:a16="http://schemas.microsoft.com/office/drawing/2014/main" val="3745700448"/>
                    </a:ext>
                  </a:extLst>
                </a:gridCol>
                <a:gridCol w="2366080">
                  <a:extLst>
                    <a:ext uri="{9D8B030D-6E8A-4147-A177-3AD203B41FA5}">
                      <a16:colId xmlns:a16="http://schemas.microsoft.com/office/drawing/2014/main" val="3054481029"/>
                    </a:ext>
                  </a:extLst>
                </a:gridCol>
              </a:tblGrid>
              <a:tr h="86658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1800" b="1" i="0" u="none" strike="noStrike" noProof="0" err="1">
                          <a:solidFill>
                            <a:schemeClr val="bg1"/>
                          </a:solidFill>
                          <a:latin typeface="Times New Roman"/>
                        </a:rPr>
                        <a:t>D_Planets</a:t>
                      </a:r>
                      <a:r>
                        <a:rPr lang="en-IN" sz="1800" b="1" i="0" u="none" strike="noStrike" noProof="0" dirty="0">
                          <a:solidFill>
                            <a:schemeClr val="bg1"/>
                          </a:solidFill>
                          <a:latin typeface="Times New Roman"/>
                        </a:rPr>
                        <a:t> (mm)</a:t>
                      </a:r>
                      <a:endParaRPr lang="en-US" sz="1800" b="1">
                        <a:solidFill>
                          <a:schemeClr val="bg1"/>
                        </a:solidFill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</a:rPr>
                        <a:t>672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611000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7F99B5B3-B7FA-0B89-0BD4-759AE5E48A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471886"/>
              </p:ext>
            </p:extLst>
          </p:nvPr>
        </p:nvGraphicFramePr>
        <p:xfrm>
          <a:off x="6613584" y="2329132"/>
          <a:ext cx="4808962" cy="3958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5529">
                  <a:extLst>
                    <a:ext uri="{9D8B030D-6E8A-4147-A177-3AD203B41FA5}">
                      <a16:colId xmlns:a16="http://schemas.microsoft.com/office/drawing/2014/main" val="2137841670"/>
                    </a:ext>
                  </a:extLst>
                </a:gridCol>
                <a:gridCol w="2403433">
                  <a:extLst>
                    <a:ext uri="{9D8B030D-6E8A-4147-A177-3AD203B41FA5}">
                      <a16:colId xmlns:a16="http://schemas.microsoft.com/office/drawing/2014/main" val="4041340718"/>
                    </a:ext>
                  </a:extLst>
                </a:gridCol>
              </a:tblGrid>
              <a:tr h="49486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i="0" u="none" strike="noStrike" noProof="0" err="1">
                          <a:solidFill>
                            <a:schemeClr val="bg1"/>
                          </a:solidFill>
                          <a:latin typeface="Times New Roman"/>
                        </a:rPr>
                        <a:t>D_Ring</a:t>
                      </a:r>
                      <a:r>
                        <a:rPr lang="en-US" sz="1600" b="1" i="0" u="none" strike="noStrike" noProof="0" dirty="0">
                          <a:solidFill>
                            <a:schemeClr val="bg1"/>
                          </a:solidFill>
                          <a:latin typeface="Times New Roman"/>
                        </a:rPr>
                        <a:t> (mm)</a:t>
                      </a:r>
                      <a:endParaRPr lang="en-US" sz="1600" b="1">
                        <a:solidFill>
                          <a:schemeClr val="bg1"/>
                        </a:solidFill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</a:rPr>
                        <a:t>1760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860953"/>
                  </a:ext>
                </a:extLst>
              </a:tr>
              <a:tr h="49486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1600" b="1" i="0" u="none" strike="noStrike" noProof="0" dirty="0">
                          <a:solidFill>
                            <a:schemeClr val="tx1"/>
                          </a:solidFill>
                          <a:latin typeface="Times New Roman"/>
                        </a:rPr>
                        <a:t>Gap (mm)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-672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79057"/>
                  </a:ext>
                </a:extLst>
              </a:tr>
              <a:tr h="49486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1600" b="1" i="0" u="none" strike="noStrike" noProof="0" dirty="0">
                          <a:solidFill>
                            <a:schemeClr val="tx1"/>
                          </a:solidFill>
                          <a:latin typeface="Times New Roman"/>
                        </a:rPr>
                        <a:t>Face Width</a:t>
                      </a:r>
                      <a:endParaRPr lang="en-US" sz="1600" b="1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099897"/>
                  </a:ext>
                </a:extLst>
              </a:tr>
              <a:tr h="49486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1600" b="1" i="0" u="none" strike="noStrike" noProof="0" dirty="0" err="1">
                          <a:solidFill>
                            <a:schemeClr val="tx1"/>
                          </a:solidFill>
                          <a:latin typeface="Times New Roman"/>
                        </a:rPr>
                        <a:t>n_Ring</a:t>
                      </a:r>
                      <a:r>
                        <a:rPr lang="en-IN" sz="1600" b="1" i="0" u="none" strike="noStrike" noProof="0" dirty="0">
                          <a:solidFill>
                            <a:schemeClr val="tx1"/>
                          </a:solidFill>
                          <a:latin typeface="Times New Roman"/>
                        </a:rPr>
                        <a:t> (rpm)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352314"/>
                  </a:ext>
                </a:extLst>
              </a:tr>
              <a:tr h="49486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1600" b="1" i="0" u="none" strike="noStrike" noProof="0" err="1">
                          <a:solidFill>
                            <a:schemeClr val="tx1"/>
                          </a:solidFill>
                          <a:latin typeface="Times New Roman"/>
                        </a:rPr>
                        <a:t>n_Planet</a:t>
                      </a:r>
                      <a:r>
                        <a:rPr lang="en-IN" sz="1600" b="1" i="0" u="none" strike="noStrike" noProof="0" dirty="0">
                          <a:solidFill>
                            <a:schemeClr val="tx1"/>
                          </a:solidFill>
                          <a:latin typeface="Times New Roman"/>
                        </a:rPr>
                        <a:t> Carrier (rpm)</a:t>
                      </a:r>
                      <a:endParaRPr lang="en-US" sz="1600" b="1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919976"/>
                  </a:ext>
                </a:extLst>
              </a:tr>
              <a:tr h="49486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1600" b="1" i="0" u="none" strike="noStrike" noProof="0" dirty="0" err="1">
                          <a:solidFill>
                            <a:schemeClr val="tx1"/>
                          </a:solidFill>
                          <a:latin typeface="Times New Roman"/>
                        </a:rPr>
                        <a:t>n_Sun</a:t>
                      </a:r>
                      <a:r>
                        <a:rPr lang="en-IN" sz="1600" b="1" i="0" u="none" strike="noStrike" noProof="0" dirty="0">
                          <a:solidFill>
                            <a:schemeClr val="tx1"/>
                          </a:solidFill>
                          <a:latin typeface="Times New Roman"/>
                        </a:rPr>
                        <a:t> (rpm)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78.4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103900"/>
                  </a:ext>
                </a:extLst>
              </a:tr>
              <a:tr h="49486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1600" b="1" i="0" u="none" strike="noStrike" noProof="0" err="1">
                          <a:solidFill>
                            <a:schemeClr val="tx1"/>
                          </a:solidFill>
                          <a:latin typeface="Times New Roman"/>
                        </a:rPr>
                        <a:t>i_Sun,Planet</a:t>
                      </a:r>
                      <a:endParaRPr lang="en-US" sz="1600" b="1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609512"/>
                  </a:ext>
                </a:extLst>
              </a:tr>
              <a:tr h="49486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1600" b="1" i="0" u="none" strike="noStrike" noProof="0" dirty="0" err="1">
                          <a:solidFill>
                            <a:schemeClr val="tx1"/>
                          </a:solidFill>
                          <a:latin typeface="Times New Roman"/>
                        </a:rPr>
                        <a:t>n_Planet</a:t>
                      </a:r>
                      <a:r>
                        <a:rPr lang="en-IN" sz="1600" b="1" i="0" u="none" strike="noStrike" noProof="0" dirty="0">
                          <a:solidFill>
                            <a:schemeClr val="tx1"/>
                          </a:solidFill>
                          <a:latin typeface="Times New Roman"/>
                        </a:rPr>
                        <a:t> (rpm)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-37.5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5257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4813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0EF25-F77B-6BE4-BBE4-F471C13DE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BF528FB-1E91-97F5-8CF5-E26431E1ACC8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B8AE5CC3-0F85-D3E9-E1A0-9A5F5CF54BE6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BE62060B-DF47-56AD-D623-6508A96FB218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2076DCD-8FBC-C35B-7DD6-9AE68BDEF42C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i-FI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496C440-D4A2-CE7F-B105-722339250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11</a:t>
            </a:fld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B954A8-4E91-ABFC-2D56-D555AAE79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11184418" cy="712728"/>
          </a:xfrm>
        </p:spPr>
        <p:txBody>
          <a:bodyPr>
            <a:normAutofit/>
          </a:bodyPr>
          <a:lstStyle/>
          <a:p>
            <a:pPr algn="ctr"/>
            <a:r>
              <a:rPr lang="de-DE" sz="2400" dirty="0" err="1">
                <a:latin typeface="Times New Roman"/>
                <a:cs typeface="Times New Roman"/>
              </a:rPr>
              <a:t>Calculation</a:t>
            </a:r>
            <a:r>
              <a:rPr lang="de-DE" sz="2400" dirty="0">
                <a:latin typeface="Times New Roman"/>
                <a:cs typeface="Times New Roman"/>
              </a:rPr>
              <a:t> </a:t>
            </a:r>
            <a:r>
              <a:rPr lang="de-DE" sz="2400" dirty="0" err="1">
                <a:latin typeface="Times New Roman"/>
                <a:cs typeface="Times New Roman"/>
              </a:rPr>
              <a:t>of</a:t>
            </a:r>
            <a:r>
              <a:rPr lang="de-DE" sz="2400" dirty="0">
                <a:latin typeface="Times New Roman"/>
                <a:cs typeface="Times New Roman"/>
              </a:rPr>
              <a:t> </a:t>
            </a:r>
            <a:r>
              <a:rPr lang="de-DE" sz="2400" dirty="0" err="1">
                <a:latin typeface="Times New Roman"/>
                <a:cs typeface="Times New Roman"/>
              </a:rPr>
              <a:t>the</a:t>
            </a:r>
            <a:r>
              <a:rPr lang="de-DE" sz="2400" dirty="0">
                <a:latin typeface="Times New Roman"/>
                <a:cs typeface="Times New Roman"/>
              </a:rPr>
              <a:t> 2nd </a:t>
            </a:r>
            <a:r>
              <a:rPr lang="de-DE" sz="2400" dirty="0" err="1">
                <a:latin typeface="Times New Roman"/>
                <a:cs typeface="Times New Roman"/>
              </a:rPr>
              <a:t>stage</a:t>
            </a:r>
            <a:r>
              <a:rPr lang="de-DE" sz="2400" dirty="0">
                <a:latin typeface="Times New Roman"/>
                <a:cs typeface="Times New Roman"/>
              </a:rPr>
              <a:t> </a:t>
            </a:r>
            <a:r>
              <a:rPr lang="de-DE" sz="2400" dirty="0" err="1">
                <a:latin typeface="Times New Roman"/>
                <a:cs typeface="Times New Roman"/>
              </a:rPr>
              <a:t>of</a:t>
            </a:r>
            <a:r>
              <a:rPr lang="de-DE" sz="2400" dirty="0">
                <a:latin typeface="Times New Roman"/>
                <a:cs typeface="Times New Roman"/>
              </a:rPr>
              <a:t> </a:t>
            </a:r>
            <a:r>
              <a:rPr lang="de-DE" sz="2400" dirty="0" err="1">
                <a:latin typeface="Times New Roman"/>
                <a:cs typeface="Times New Roman"/>
              </a:rPr>
              <a:t>planetary</a:t>
            </a:r>
            <a:r>
              <a:rPr lang="de-DE" sz="2400" dirty="0">
                <a:latin typeface="Times New Roman"/>
                <a:cs typeface="Times New Roman"/>
              </a:rPr>
              <a:t> </a:t>
            </a:r>
            <a:r>
              <a:rPr lang="de-DE" sz="2400" dirty="0" err="1">
                <a:latin typeface="Times New Roman"/>
                <a:cs typeface="Times New Roman"/>
              </a:rPr>
              <a:t>gear</a:t>
            </a:r>
            <a:endParaRPr lang="de-DE" sz="2400" dirty="0">
              <a:latin typeface="Times New Roman"/>
              <a:cs typeface="Times New Roman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FBD80ED-6864-6039-11CC-9981DB4F4DFC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hteck 17">
            <a:extLst>
              <a:ext uri="{FF2B5EF4-FFF2-40B4-BE49-F238E27FC236}">
                <a16:creationId xmlns:a16="http://schemas.microsoft.com/office/drawing/2014/main" id="{9CE2403C-DBC4-E8DB-4C71-CE46CA0B69D9}"/>
              </a:ext>
            </a:extLst>
          </p:cNvPr>
          <p:cNvSpPr/>
          <p:nvPr/>
        </p:nvSpPr>
        <p:spPr>
          <a:xfrm>
            <a:off x="8057951" y="6581315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176BADCD-9740-D145-4CDF-D00B39A5BDE9}"/>
              </a:ext>
            </a:extLst>
          </p:cNvPr>
          <p:cNvSpPr>
            <a:spLocks noGrp="1"/>
          </p:cNvSpPr>
          <p:nvPr/>
        </p:nvSpPr>
        <p:spPr>
          <a:xfrm>
            <a:off x="-1765360" y="6520981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04-11-2025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D148E-FD5A-6534-8DB3-479A92C12DB6}"/>
              </a:ext>
            </a:extLst>
          </p:cNvPr>
          <p:cNvSpPr>
            <a:spLocks noGrp="1"/>
          </p:cNvSpPr>
          <p:nvPr/>
        </p:nvSpPr>
        <p:spPr>
          <a:xfrm>
            <a:off x="838200" y="1388226"/>
            <a:ext cx="10515600" cy="49111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800" dirty="0">
              <a:latin typeface="Times New Roman"/>
              <a:cs typeface="Times New Roman"/>
            </a:endParaRPr>
          </a:p>
          <a:p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E15E3C2-BD61-7B53-EB3D-0227DB6386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743881"/>
              </p:ext>
            </p:extLst>
          </p:nvPr>
        </p:nvGraphicFramePr>
        <p:xfrm>
          <a:off x="330679" y="2329132"/>
          <a:ext cx="4806868" cy="4043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3434">
                  <a:extLst>
                    <a:ext uri="{9D8B030D-6E8A-4147-A177-3AD203B41FA5}">
                      <a16:colId xmlns:a16="http://schemas.microsoft.com/office/drawing/2014/main" val="2137841670"/>
                    </a:ext>
                  </a:extLst>
                </a:gridCol>
                <a:gridCol w="2403434">
                  <a:extLst>
                    <a:ext uri="{9D8B030D-6E8A-4147-A177-3AD203B41FA5}">
                      <a16:colId xmlns:a16="http://schemas.microsoft.com/office/drawing/2014/main" val="4041340718"/>
                    </a:ext>
                  </a:extLst>
                </a:gridCol>
              </a:tblGrid>
              <a:tr h="494866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/>
                        </a:rPr>
                        <a:t>Module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860953"/>
                  </a:ext>
                </a:extLst>
              </a:tr>
              <a:tr h="49486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i="0" u="none" strike="noStrike" noProof="0" err="1">
                          <a:solidFill>
                            <a:srgbClr val="002060"/>
                          </a:solidFill>
                          <a:latin typeface="Times New Roman"/>
                        </a:rPr>
                        <a:t>z_Sun</a:t>
                      </a:r>
                      <a:endParaRPr lang="en-US" sz="1600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79057"/>
                  </a:ext>
                </a:extLst>
              </a:tr>
              <a:tr h="49486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1600" b="1" i="0" u="none" strike="noStrike" noProof="0" err="1">
                          <a:solidFill>
                            <a:srgbClr val="002060"/>
                          </a:solidFill>
                          <a:latin typeface="Times New Roman"/>
                        </a:rPr>
                        <a:t>z_Ring</a:t>
                      </a:r>
                      <a:endParaRPr lang="en-US" sz="1600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099897"/>
                  </a:ext>
                </a:extLst>
              </a:tr>
              <a:tr h="49486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1600" b="1" i="0" u="none" strike="noStrike" noProof="0" err="1">
                          <a:solidFill>
                            <a:srgbClr val="002060"/>
                          </a:solidFill>
                          <a:latin typeface="Times New Roman"/>
                        </a:rPr>
                        <a:t>z_Planet</a:t>
                      </a:r>
                      <a:endParaRPr lang="en-US" sz="1600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352314"/>
                  </a:ext>
                </a:extLst>
              </a:tr>
              <a:tr h="49486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1600" b="1" i="0" u="none" strike="noStrike" noProof="0" dirty="0">
                          <a:solidFill>
                            <a:srgbClr val="002060"/>
                          </a:solidFill>
                          <a:latin typeface="Times New Roman"/>
                        </a:rPr>
                        <a:t>No. of Planets</a:t>
                      </a:r>
                      <a:endParaRPr lang="en-US" sz="1600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919976"/>
                  </a:ext>
                </a:extLst>
              </a:tr>
              <a:tr h="49486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1600" b="1" i="0" u="none" strike="noStrike" noProof="0" dirty="0">
                          <a:solidFill>
                            <a:srgbClr val="002060"/>
                          </a:solidFill>
                          <a:latin typeface="Times New Roman"/>
                        </a:rPr>
                        <a:t>(z_</a:t>
                      </a:r>
                      <a:r>
                        <a:rPr lang="en-IN" sz="1600" b="1" i="0" u="none" strike="noStrike" noProof="0" dirty="0">
                          <a:solidFill>
                            <a:srgbClr val="002060"/>
                          </a:solidFill>
                          <a:latin typeface="Times New Roman"/>
                        </a:rPr>
                        <a:t>S</a:t>
                      </a:r>
                      <a:r>
                        <a:rPr lang="pl-PL" sz="1600" b="1" i="0" u="none" strike="noStrike" noProof="0" err="1">
                          <a:solidFill>
                            <a:srgbClr val="002060"/>
                          </a:solidFill>
                          <a:latin typeface="Times New Roman"/>
                        </a:rPr>
                        <a:t>un</a:t>
                      </a:r>
                      <a:r>
                        <a:rPr lang="pl-PL" sz="1600" b="1" i="0" u="none" strike="noStrike" noProof="0" dirty="0">
                          <a:solidFill>
                            <a:srgbClr val="002060"/>
                          </a:solidFill>
                          <a:latin typeface="Times New Roman"/>
                        </a:rPr>
                        <a:t> + z_</a:t>
                      </a:r>
                      <a:r>
                        <a:rPr lang="en-IN" sz="1600" b="1" i="0" u="none" strike="noStrike" noProof="0" dirty="0">
                          <a:solidFill>
                            <a:srgbClr val="002060"/>
                          </a:solidFill>
                          <a:latin typeface="Times New Roman"/>
                        </a:rPr>
                        <a:t>R</a:t>
                      </a:r>
                      <a:r>
                        <a:rPr lang="pl-PL" sz="1600" b="1" i="0" u="none" strike="noStrike" noProof="0" err="1">
                          <a:solidFill>
                            <a:srgbClr val="002060"/>
                          </a:solidFill>
                          <a:latin typeface="Times New Roman"/>
                        </a:rPr>
                        <a:t>ing</a:t>
                      </a:r>
                      <a:r>
                        <a:rPr lang="pl-PL" sz="1600" b="1" i="0" u="none" strike="noStrike" noProof="0" dirty="0">
                          <a:solidFill>
                            <a:srgbClr val="002060"/>
                          </a:solidFill>
                          <a:latin typeface="Times New Roman"/>
                        </a:rPr>
                        <a:t>)/</a:t>
                      </a:r>
                      <a:r>
                        <a:rPr lang="en-IN" sz="1600" b="1" i="0" u="none" strike="noStrike" noProof="0" dirty="0">
                          <a:solidFill>
                            <a:srgbClr val="002060"/>
                          </a:solidFill>
                          <a:latin typeface="Times New Roman"/>
                        </a:rPr>
                        <a:t>N</a:t>
                      </a:r>
                      <a:r>
                        <a:rPr lang="pl-PL" sz="1600" b="1" i="0" u="none" strike="noStrike" noProof="0" dirty="0">
                          <a:solidFill>
                            <a:srgbClr val="002060"/>
                          </a:solidFill>
                          <a:latin typeface="Times New Roman"/>
                        </a:rPr>
                        <a:t>o.</a:t>
                      </a:r>
                      <a:r>
                        <a:rPr lang="en-IN" sz="1600" b="1" i="0" u="none" strike="noStrike" noProof="0" dirty="0">
                          <a:solidFill>
                            <a:srgbClr val="002060"/>
                          </a:solidFill>
                          <a:latin typeface="Times New Roman"/>
                        </a:rPr>
                        <a:t> of</a:t>
                      </a:r>
                      <a:r>
                        <a:rPr lang="pl-PL" sz="1600" b="1" i="0" u="none" strike="noStrike" noProof="0" dirty="0">
                          <a:solidFill>
                            <a:srgbClr val="002060"/>
                          </a:solidFill>
                          <a:latin typeface="Times New Roman"/>
                        </a:rPr>
                        <a:t> </a:t>
                      </a:r>
                      <a:r>
                        <a:rPr lang="pl-PL" sz="1600" b="1" i="0" u="none" strike="noStrike" noProof="0" err="1">
                          <a:solidFill>
                            <a:srgbClr val="002060"/>
                          </a:solidFill>
                          <a:latin typeface="Times New Roman"/>
                        </a:rPr>
                        <a:t>Planets</a:t>
                      </a:r>
                      <a:endParaRPr lang="en-US" sz="1600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103900"/>
                  </a:ext>
                </a:extLst>
              </a:tr>
              <a:tr h="49486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1600" b="1" i="0" u="none" strike="noStrike" noProof="0" dirty="0">
                          <a:solidFill>
                            <a:srgbClr val="002060"/>
                          </a:solidFill>
                          <a:latin typeface="Times New Roman"/>
                        </a:rPr>
                        <a:t>Tooth Depth</a:t>
                      </a:r>
                      <a:endParaRPr lang="en-US" sz="1600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20.25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609512"/>
                  </a:ext>
                </a:extLst>
              </a:tr>
              <a:tr h="49486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1600" b="1" i="0" u="none" strike="noStrike" noProof="0" err="1">
                          <a:solidFill>
                            <a:srgbClr val="002060"/>
                          </a:solidFill>
                          <a:latin typeface="Times New Roman"/>
                        </a:rPr>
                        <a:t>D_Sun</a:t>
                      </a:r>
                      <a:r>
                        <a:rPr lang="en-IN" sz="1600" b="1" i="0" u="none" strike="noStrike" noProof="0" dirty="0">
                          <a:solidFill>
                            <a:srgbClr val="002060"/>
                          </a:solidFill>
                          <a:latin typeface="Times New Roman"/>
                        </a:rPr>
                        <a:t> (mm)</a:t>
                      </a:r>
                      <a:endParaRPr lang="en-US" sz="1600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252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52571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25F7F7E-C687-F15F-0A93-4C21F5B1EC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038659"/>
              </p:ext>
            </p:extLst>
          </p:nvPr>
        </p:nvGraphicFramePr>
        <p:xfrm>
          <a:off x="372661" y="1383734"/>
          <a:ext cx="4732160" cy="870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6080">
                  <a:extLst>
                    <a:ext uri="{9D8B030D-6E8A-4147-A177-3AD203B41FA5}">
                      <a16:colId xmlns:a16="http://schemas.microsoft.com/office/drawing/2014/main" val="3745700448"/>
                    </a:ext>
                  </a:extLst>
                </a:gridCol>
                <a:gridCol w="2366080">
                  <a:extLst>
                    <a:ext uri="{9D8B030D-6E8A-4147-A177-3AD203B41FA5}">
                      <a16:colId xmlns:a16="http://schemas.microsoft.com/office/drawing/2014/main" val="3054481029"/>
                    </a:ext>
                  </a:extLst>
                </a:gridCol>
              </a:tblGrid>
              <a:tr h="870314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</a:rPr>
                        <a:t>I-2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</a:rPr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611000"/>
                  </a:ext>
                </a:extLst>
              </a:tr>
            </a:tbl>
          </a:graphicData>
        </a:graphic>
      </p:graphicFrame>
      <p:sp>
        <p:nvSpPr>
          <p:cNvPr id="15" name="TextBox 12">
            <a:extLst>
              <a:ext uri="{FF2B5EF4-FFF2-40B4-BE49-F238E27FC236}">
                <a16:creationId xmlns:a16="http://schemas.microsoft.com/office/drawing/2014/main" id="{4ED521A0-47A7-195B-6CD1-B58FA65546BD}"/>
              </a:ext>
            </a:extLst>
          </p:cNvPr>
          <p:cNvSpPr txBox="1"/>
          <p:nvPr/>
        </p:nvSpPr>
        <p:spPr>
          <a:xfrm>
            <a:off x="3051617" y="6282850"/>
            <a:ext cx="6851764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dirty="0">
                <a:latin typeface="Times New Roman"/>
                <a:cs typeface="Times New Roman"/>
              </a:rPr>
              <a:t>Reference: Lecture Notes by Prof. Peter Quell and </a:t>
            </a:r>
            <a:r>
              <a:rPr lang="en-IN" sz="1600" err="1">
                <a:latin typeface="Times New Roman"/>
                <a:cs typeface="Times New Roman"/>
              </a:rPr>
              <a:t>PSGdesign</a:t>
            </a:r>
            <a:r>
              <a:rPr lang="en-IN" sz="1600" dirty="0">
                <a:latin typeface="Times New Roman"/>
                <a:cs typeface="Times New Roman"/>
              </a:rPr>
              <a:t> book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1D17AF2-2B1E-C01F-581E-9C5C58631E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002073"/>
              </p:ext>
            </p:extLst>
          </p:nvPr>
        </p:nvGraphicFramePr>
        <p:xfrm>
          <a:off x="6626811" y="1383733"/>
          <a:ext cx="4732160" cy="866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6080">
                  <a:extLst>
                    <a:ext uri="{9D8B030D-6E8A-4147-A177-3AD203B41FA5}">
                      <a16:colId xmlns:a16="http://schemas.microsoft.com/office/drawing/2014/main" val="3745700448"/>
                    </a:ext>
                  </a:extLst>
                </a:gridCol>
                <a:gridCol w="2366080">
                  <a:extLst>
                    <a:ext uri="{9D8B030D-6E8A-4147-A177-3AD203B41FA5}">
                      <a16:colId xmlns:a16="http://schemas.microsoft.com/office/drawing/2014/main" val="3054481029"/>
                    </a:ext>
                  </a:extLst>
                </a:gridCol>
              </a:tblGrid>
              <a:tr h="86658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1800" b="1" i="0" u="none" strike="noStrike" noProof="0" err="1">
                          <a:solidFill>
                            <a:schemeClr val="bg1"/>
                          </a:solidFill>
                          <a:latin typeface="Times New Roman"/>
                        </a:rPr>
                        <a:t>D_Planets</a:t>
                      </a:r>
                      <a:r>
                        <a:rPr lang="en-IN" sz="1800" b="1" i="0" u="none" strike="noStrike" noProof="0" dirty="0">
                          <a:solidFill>
                            <a:schemeClr val="bg1"/>
                          </a:solidFill>
                          <a:latin typeface="Times New Roman"/>
                        </a:rPr>
                        <a:t> (mm)</a:t>
                      </a:r>
                      <a:endParaRPr lang="en-US" sz="1800" b="1">
                        <a:solidFill>
                          <a:schemeClr val="bg1"/>
                        </a:solidFill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</a:rPr>
                        <a:t>342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611000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0A3F2C6-0521-CC1B-F9DC-A8779AB50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530808"/>
              </p:ext>
            </p:extLst>
          </p:nvPr>
        </p:nvGraphicFramePr>
        <p:xfrm>
          <a:off x="6627961" y="2329131"/>
          <a:ext cx="4806866" cy="3958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3433">
                  <a:extLst>
                    <a:ext uri="{9D8B030D-6E8A-4147-A177-3AD203B41FA5}">
                      <a16:colId xmlns:a16="http://schemas.microsoft.com/office/drawing/2014/main" val="2137841670"/>
                    </a:ext>
                  </a:extLst>
                </a:gridCol>
                <a:gridCol w="2403433">
                  <a:extLst>
                    <a:ext uri="{9D8B030D-6E8A-4147-A177-3AD203B41FA5}">
                      <a16:colId xmlns:a16="http://schemas.microsoft.com/office/drawing/2014/main" val="4041340718"/>
                    </a:ext>
                  </a:extLst>
                </a:gridCol>
              </a:tblGrid>
              <a:tr h="49486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i="0" u="none" strike="noStrike" noProof="0" err="1">
                          <a:solidFill>
                            <a:schemeClr val="bg1"/>
                          </a:solidFill>
                          <a:latin typeface="Times New Roman"/>
                        </a:rPr>
                        <a:t>D_Ring</a:t>
                      </a:r>
                      <a:r>
                        <a:rPr lang="en-US" sz="1600" b="1" i="0" u="none" strike="noStrike" noProof="0" dirty="0">
                          <a:solidFill>
                            <a:schemeClr val="bg1"/>
                          </a:solidFill>
                          <a:latin typeface="Times New Roman"/>
                        </a:rPr>
                        <a:t> (mm)</a:t>
                      </a:r>
                      <a:endParaRPr lang="en-US" sz="1600" b="1">
                        <a:solidFill>
                          <a:schemeClr val="bg1"/>
                        </a:solidFill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</a:rPr>
                        <a:t>936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860953"/>
                  </a:ext>
                </a:extLst>
              </a:tr>
              <a:tr h="49486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1600" b="1" i="0" u="none" strike="noStrike" noProof="0" dirty="0">
                          <a:solidFill>
                            <a:schemeClr val="tx1"/>
                          </a:solidFill>
                          <a:latin typeface="Times New Roman"/>
                        </a:rPr>
                        <a:t>Gap (mm)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280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79057"/>
                  </a:ext>
                </a:extLst>
              </a:tr>
              <a:tr h="49486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1600" b="1" i="0" u="none" strike="noStrike" noProof="0" dirty="0">
                          <a:solidFill>
                            <a:schemeClr val="tx1"/>
                          </a:solidFill>
                          <a:latin typeface="Times New Roman"/>
                        </a:rPr>
                        <a:t>Face Width</a:t>
                      </a:r>
                      <a:endParaRPr lang="en-US" sz="1600" b="1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099897"/>
                  </a:ext>
                </a:extLst>
              </a:tr>
              <a:tr h="49486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1600" b="1" i="0" u="none" strike="noStrike" noProof="0" dirty="0" err="1">
                          <a:solidFill>
                            <a:schemeClr val="tx1"/>
                          </a:solidFill>
                          <a:latin typeface="Times New Roman"/>
                        </a:rPr>
                        <a:t>n_Ring</a:t>
                      </a:r>
                      <a:r>
                        <a:rPr lang="en-IN" sz="1600" b="1" i="0" u="none" strike="noStrike" noProof="0" dirty="0">
                          <a:solidFill>
                            <a:schemeClr val="tx1"/>
                          </a:solidFill>
                          <a:latin typeface="Times New Roman"/>
                        </a:rPr>
                        <a:t> (rpm)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352314"/>
                  </a:ext>
                </a:extLst>
              </a:tr>
              <a:tr h="49486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1600" b="1" i="0" u="none" strike="noStrike" noProof="0" err="1">
                          <a:solidFill>
                            <a:schemeClr val="tx1"/>
                          </a:solidFill>
                          <a:latin typeface="Times New Roman"/>
                        </a:rPr>
                        <a:t>n_Planet</a:t>
                      </a:r>
                      <a:r>
                        <a:rPr lang="en-IN" sz="1600" b="1" i="0" u="none" strike="noStrike" noProof="0" dirty="0">
                          <a:solidFill>
                            <a:schemeClr val="tx1"/>
                          </a:solidFill>
                          <a:latin typeface="Times New Roman"/>
                        </a:rPr>
                        <a:t> Carrier (rpm)</a:t>
                      </a:r>
                      <a:endParaRPr lang="en-US" sz="1600" b="1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78.4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919976"/>
                  </a:ext>
                </a:extLst>
              </a:tr>
              <a:tr h="49486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1600" b="1" i="0" u="none" strike="noStrike" noProof="0" dirty="0" err="1">
                          <a:solidFill>
                            <a:schemeClr val="tx1"/>
                          </a:solidFill>
                          <a:latin typeface="Times New Roman"/>
                        </a:rPr>
                        <a:t>n_Sun</a:t>
                      </a:r>
                      <a:r>
                        <a:rPr lang="en-IN" sz="1600" b="1" i="0" u="none" strike="noStrike" noProof="0" dirty="0">
                          <a:solidFill>
                            <a:schemeClr val="tx1"/>
                          </a:solidFill>
                          <a:latin typeface="Times New Roman"/>
                        </a:rPr>
                        <a:t> (rpm)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369.8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103900"/>
                  </a:ext>
                </a:extLst>
              </a:tr>
              <a:tr h="49486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1600" b="1" i="0" u="none" strike="noStrike" noProof="0" err="1">
                          <a:solidFill>
                            <a:schemeClr val="tx1"/>
                          </a:solidFill>
                          <a:latin typeface="Times New Roman"/>
                        </a:rPr>
                        <a:t>i_Sun,Planet</a:t>
                      </a:r>
                      <a:endParaRPr lang="en-US" sz="1600" b="1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609512"/>
                  </a:ext>
                </a:extLst>
              </a:tr>
              <a:tr h="49486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1600" b="1" i="0" u="none" strike="noStrike" noProof="0" dirty="0" err="1">
                          <a:solidFill>
                            <a:schemeClr val="tx1"/>
                          </a:solidFill>
                          <a:latin typeface="Times New Roman"/>
                        </a:rPr>
                        <a:t>n_Planet</a:t>
                      </a:r>
                      <a:r>
                        <a:rPr lang="en-IN" sz="1600" b="1" i="0" u="none" strike="noStrike" noProof="0" dirty="0">
                          <a:solidFill>
                            <a:schemeClr val="tx1"/>
                          </a:solidFill>
                          <a:latin typeface="Times New Roman"/>
                        </a:rPr>
                        <a:t> (rpm)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272.5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5257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4668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E592B-A808-5CC6-4995-DA5950992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1AD205F7-2858-6C1E-0F02-89F20B147930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444807DC-5362-A6CD-6869-FC4B2825281E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70250385-F411-15FC-8B98-031BA8FB938F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D32871-C2B4-ED41-E285-40157A8030C1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i-FI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FD6636F-FC26-E004-D2E1-27C6D0D92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12</a:t>
            </a:fld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7F38159-DC58-43DB-89D4-69FE0558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11184418" cy="712728"/>
          </a:xfrm>
        </p:spPr>
        <p:txBody>
          <a:bodyPr>
            <a:normAutofit/>
          </a:bodyPr>
          <a:lstStyle/>
          <a:p>
            <a:pPr algn="ctr"/>
            <a:r>
              <a:rPr lang="de-DE" sz="2400" dirty="0">
                <a:latin typeface="Times New Roman"/>
                <a:cs typeface="Times New Roman"/>
              </a:rPr>
              <a:t>Spur </a:t>
            </a:r>
            <a:r>
              <a:rPr lang="de-DE" sz="2400" dirty="0" err="1">
                <a:latin typeface="Times New Roman"/>
                <a:cs typeface="Times New Roman"/>
              </a:rPr>
              <a:t>gear</a:t>
            </a:r>
            <a:r>
              <a:rPr lang="de-DE" sz="2400" dirty="0">
                <a:latin typeface="Times New Roman"/>
                <a:cs typeface="Times New Roman"/>
              </a:rPr>
              <a:t> </a:t>
            </a:r>
            <a:r>
              <a:rPr lang="de-DE" sz="2400" dirty="0" err="1">
                <a:latin typeface="Times New Roman"/>
                <a:cs typeface="Times New Roman"/>
              </a:rPr>
              <a:t>stage</a:t>
            </a:r>
            <a:r>
              <a:rPr lang="de-DE" sz="2400" dirty="0">
                <a:latin typeface="Times New Roman"/>
                <a:cs typeface="Times New Roman"/>
              </a:rPr>
              <a:t> </a:t>
            </a:r>
            <a:r>
              <a:rPr lang="de-DE" sz="2400" dirty="0" err="1">
                <a:latin typeface="Times New Roman"/>
                <a:cs typeface="Times New Roman"/>
              </a:rPr>
              <a:t>calculation</a:t>
            </a:r>
            <a:endParaRPr lang="de-DE" sz="2400" dirty="0" err="1">
              <a:latin typeface="Times New Roman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91226D-1F36-549D-02B8-3BCC092D0041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hteck 17">
            <a:extLst>
              <a:ext uri="{FF2B5EF4-FFF2-40B4-BE49-F238E27FC236}">
                <a16:creationId xmlns:a16="http://schemas.microsoft.com/office/drawing/2014/main" id="{7404C9AE-873A-0667-40CB-CEBF4D054075}"/>
              </a:ext>
            </a:extLst>
          </p:cNvPr>
          <p:cNvSpPr/>
          <p:nvPr/>
        </p:nvSpPr>
        <p:spPr>
          <a:xfrm>
            <a:off x="8057951" y="6581315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50E75D59-A11A-CDCE-624E-424D2DFCB833}"/>
              </a:ext>
            </a:extLst>
          </p:cNvPr>
          <p:cNvSpPr>
            <a:spLocks noGrp="1"/>
          </p:cNvSpPr>
          <p:nvPr/>
        </p:nvSpPr>
        <p:spPr>
          <a:xfrm>
            <a:off x="-1765360" y="6520981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04-11-2025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9555A-5C64-8E1B-0573-E42F1B58B99A}"/>
              </a:ext>
            </a:extLst>
          </p:cNvPr>
          <p:cNvSpPr>
            <a:spLocks noGrp="1"/>
          </p:cNvSpPr>
          <p:nvPr/>
        </p:nvSpPr>
        <p:spPr>
          <a:xfrm>
            <a:off x="838200" y="1388226"/>
            <a:ext cx="10515600" cy="49111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>
              <a:latin typeface="Times New Roman"/>
              <a:cs typeface="Times New Roman"/>
            </a:endParaRPr>
          </a:p>
          <a:p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B3B2557-A714-E5E2-2822-CC43269E48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448824"/>
              </p:ext>
            </p:extLst>
          </p:nvPr>
        </p:nvGraphicFramePr>
        <p:xfrm>
          <a:off x="359433" y="1394603"/>
          <a:ext cx="4911454" cy="4906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5727">
                  <a:extLst>
                    <a:ext uri="{9D8B030D-6E8A-4147-A177-3AD203B41FA5}">
                      <a16:colId xmlns:a16="http://schemas.microsoft.com/office/drawing/2014/main" val="3901863023"/>
                    </a:ext>
                  </a:extLst>
                </a:gridCol>
                <a:gridCol w="2455727">
                  <a:extLst>
                    <a:ext uri="{9D8B030D-6E8A-4147-A177-3AD203B41FA5}">
                      <a16:colId xmlns:a16="http://schemas.microsoft.com/office/drawing/2014/main" val="1225176775"/>
                    </a:ext>
                  </a:extLst>
                </a:gridCol>
              </a:tblGrid>
              <a:tr h="613299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I-3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</a:rPr>
                        <a:t>4.8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401200"/>
                  </a:ext>
                </a:extLst>
              </a:tr>
              <a:tr h="613299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Module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698717"/>
                  </a:ext>
                </a:extLst>
              </a:tr>
              <a:tr h="613299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Center </a:t>
                      </a:r>
                      <a:r>
                        <a:rPr lang="en-US" b="1">
                          <a:latin typeface="Times New Roman"/>
                        </a:rPr>
                        <a:t>distance</a:t>
                      </a:r>
                      <a:r>
                        <a:rPr lang="en-US" b="1" dirty="0">
                          <a:latin typeface="Times New Roman"/>
                        </a:rPr>
                        <a:t>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585.8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411519"/>
                  </a:ext>
                </a:extLst>
              </a:tr>
              <a:tr h="613299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No of teeth on pinion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667561"/>
                  </a:ext>
                </a:extLst>
              </a:tr>
              <a:tr h="613299">
                <a:tc>
                  <a:txBody>
                    <a:bodyPr/>
                    <a:lstStyle/>
                    <a:p>
                      <a:r>
                        <a:rPr lang="en-US" b="1" err="1">
                          <a:latin typeface="Times New Roman"/>
                        </a:rPr>
                        <a:t>No.teeth</a:t>
                      </a:r>
                      <a:r>
                        <a:rPr lang="en-US" b="1" dirty="0">
                          <a:latin typeface="Times New Roman"/>
                        </a:rPr>
                        <a:t> on gear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701364"/>
                  </a:ext>
                </a:extLst>
              </a:tr>
              <a:tr h="613299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Width of the gear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3204787"/>
                  </a:ext>
                </a:extLst>
              </a:tr>
              <a:tr h="613299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Hight factor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84122"/>
                  </a:ext>
                </a:extLst>
              </a:tr>
              <a:tr h="613299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Tooth depth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20.25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17649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D36558E-F1A6-DD50-4616-303201B9D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969800"/>
              </p:ext>
            </p:extLst>
          </p:nvPr>
        </p:nvGraphicFramePr>
        <p:xfrm>
          <a:off x="6239772" y="1394602"/>
          <a:ext cx="4911454" cy="49331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5727">
                  <a:extLst>
                    <a:ext uri="{9D8B030D-6E8A-4147-A177-3AD203B41FA5}">
                      <a16:colId xmlns:a16="http://schemas.microsoft.com/office/drawing/2014/main" val="3901863023"/>
                    </a:ext>
                  </a:extLst>
                </a:gridCol>
                <a:gridCol w="2455727">
                  <a:extLst>
                    <a:ext uri="{9D8B030D-6E8A-4147-A177-3AD203B41FA5}">
                      <a16:colId xmlns:a16="http://schemas.microsoft.com/office/drawing/2014/main" val="1225176775"/>
                    </a:ext>
                  </a:extLst>
                </a:gridCol>
              </a:tblGrid>
              <a:tr h="613299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Bottom clearance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</a:rPr>
                        <a:t>2.25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401200"/>
                  </a:ext>
                </a:extLst>
              </a:tr>
              <a:tr h="613299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Dia of input shaft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698717"/>
                  </a:ext>
                </a:extLst>
              </a:tr>
              <a:tr h="613299"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Dia of output shaft mm</a:t>
                      </a:r>
                      <a:endParaRPr lang="en-US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411519"/>
                  </a:ext>
                </a:extLst>
              </a:tr>
              <a:tr h="613299"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PCD of pinion</a:t>
                      </a:r>
                      <a:endParaRPr lang="en-US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972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667561"/>
                  </a:ext>
                </a:extLst>
              </a:tr>
              <a:tr h="613299"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PCD of gear</a:t>
                      </a:r>
                      <a:endParaRPr lang="en-US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701364"/>
                  </a:ext>
                </a:extLst>
              </a:tr>
              <a:tr h="613299"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Face width</a:t>
                      </a:r>
                      <a:endParaRPr lang="en-US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3204787"/>
                  </a:ext>
                </a:extLst>
              </a:tr>
              <a:tr h="613299"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Input shaft rpm</a:t>
                      </a:r>
                      <a:endParaRPr lang="en-US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369.8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84122"/>
                  </a:ext>
                </a:extLst>
              </a:tr>
              <a:tr h="613299"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Output shaft rpm</a:t>
                      </a:r>
                      <a:endParaRPr lang="en-US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17649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1B938CCB-4B15-8C0F-59CC-6B8BB9B2EF39}"/>
              </a:ext>
            </a:extLst>
          </p:cNvPr>
          <p:cNvSpPr txBox="1"/>
          <p:nvPr/>
        </p:nvSpPr>
        <p:spPr>
          <a:xfrm>
            <a:off x="3051617" y="6282850"/>
            <a:ext cx="6851764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dirty="0">
                <a:latin typeface="Times New Roman"/>
                <a:cs typeface="Times New Roman"/>
              </a:rPr>
              <a:t>Reference: Lecture Notes by Prof. Peter Quell and </a:t>
            </a:r>
            <a:r>
              <a:rPr lang="en-IN" sz="1600" err="1">
                <a:latin typeface="Times New Roman"/>
                <a:cs typeface="Times New Roman"/>
              </a:rPr>
              <a:t>PSGdesign</a:t>
            </a:r>
            <a:r>
              <a:rPr lang="en-IN" sz="1600" dirty="0">
                <a:latin typeface="Times New Roman"/>
                <a:cs typeface="Times New Roman"/>
              </a:rPr>
              <a:t> book</a:t>
            </a:r>
          </a:p>
        </p:txBody>
      </p:sp>
    </p:spTree>
    <p:extLst>
      <p:ext uri="{BB962C8B-B14F-4D97-AF65-F5344CB8AC3E}">
        <p14:creationId xmlns:p14="http://schemas.microsoft.com/office/powerpoint/2010/main" val="1660031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3FD23-6DDA-205E-F850-9EC8EAEC7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62325520-6B8D-AC31-7CD8-2B546EADDFB6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8D91348C-B95B-5C69-8735-06FE7602B5AB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D11B80F0-F65C-C5F8-67FA-A3A1A765DF94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1AEED12-5A50-494A-C25C-214EAC26FFEA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i-FI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62E0FA1-6C12-8F48-39D9-A229C9A1D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13</a:t>
            </a:fld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CF1F5D-F7BC-9674-59D6-2CFA1D87D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11184418" cy="712728"/>
          </a:xfrm>
        </p:spPr>
        <p:txBody>
          <a:bodyPr>
            <a:normAutofit/>
          </a:bodyPr>
          <a:lstStyle/>
          <a:p>
            <a:pPr algn="ctr"/>
            <a:r>
              <a:rPr lang="en-US" sz="2800">
                <a:latin typeface="Times New Roman"/>
                <a:cs typeface="Times New Roman"/>
              </a:rPr>
              <a:t>Dimensioning of the brake</a:t>
            </a:r>
            <a:endParaRPr lang="en-US" sz="28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D95C724-1234-970B-31C6-9F15BCC915FD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hteck 17">
            <a:extLst>
              <a:ext uri="{FF2B5EF4-FFF2-40B4-BE49-F238E27FC236}">
                <a16:creationId xmlns:a16="http://schemas.microsoft.com/office/drawing/2014/main" id="{20B17651-742F-0F55-5A22-4E61A7127C43}"/>
              </a:ext>
            </a:extLst>
          </p:cNvPr>
          <p:cNvSpPr/>
          <p:nvPr/>
        </p:nvSpPr>
        <p:spPr>
          <a:xfrm>
            <a:off x="8057951" y="6581315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85E39534-5141-7ADC-1032-A04BAF3E860B}"/>
              </a:ext>
            </a:extLst>
          </p:cNvPr>
          <p:cNvSpPr>
            <a:spLocks noGrp="1"/>
          </p:cNvSpPr>
          <p:nvPr/>
        </p:nvSpPr>
        <p:spPr>
          <a:xfrm>
            <a:off x="-1765360" y="6520981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04-11-2025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A7F793-9DF6-CA51-6794-D81504640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46" y="1568390"/>
            <a:ext cx="10719937" cy="4655747"/>
          </a:xfrm>
          <a:prstGeom prst="rect">
            <a:avLst/>
          </a:prstGeom>
        </p:spPr>
      </p:pic>
      <p:sp>
        <p:nvSpPr>
          <p:cNvPr id="12" name="TextBox 8">
            <a:extLst>
              <a:ext uri="{FF2B5EF4-FFF2-40B4-BE49-F238E27FC236}">
                <a16:creationId xmlns:a16="http://schemas.microsoft.com/office/drawing/2014/main" id="{6C0D95AB-10EE-B993-6B45-24CE3A30DFC3}"/>
              </a:ext>
            </a:extLst>
          </p:cNvPr>
          <p:cNvSpPr txBox="1"/>
          <p:nvPr/>
        </p:nvSpPr>
        <p:spPr>
          <a:xfrm>
            <a:off x="340616" y="6207281"/>
            <a:ext cx="309526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/>
                <a:cs typeface="Times New Roman"/>
              </a:rPr>
              <a:t>Source: Prof. </a:t>
            </a:r>
            <a:r>
              <a:rPr lang="en-US" sz="1400" err="1">
                <a:latin typeface="Times New Roman"/>
                <a:cs typeface="Times New Roman"/>
              </a:rPr>
              <a:t>Quell’s</a:t>
            </a:r>
            <a:r>
              <a:rPr lang="en-US" sz="1400">
                <a:latin typeface="Times New Roman"/>
                <a:cs typeface="Times New Roman"/>
              </a:rPr>
              <a:t> Lecture Notes </a:t>
            </a:r>
          </a:p>
        </p:txBody>
      </p:sp>
    </p:spTree>
    <p:extLst>
      <p:ext uri="{BB962C8B-B14F-4D97-AF65-F5344CB8AC3E}">
        <p14:creationId xmlns:p14="http://schemas.microsoft.com/office/powerpoint/2010/main" val="2043353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ADBC6-1948-033B-2E9B-ECC89A13F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6115F08B-CAA9-A177-EEEA-B261D6FAC190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EC626824-1A13-0887-3A7D-05457D00F346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70F45215-8969-A145-9209-CD3A3936B21D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08068469-F90B-ED80-5BA8-EEFE573CD615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i-FI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CA9DABB-D03A-32F0-FC56-8E5F99062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14</a:t>
            </a:fld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0DF493A-DE6D-DFEB-C3B3-1565E1D28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11184418" cy="712728"/>
          </a:xfrm>
        </p:spPr>
        <p:txBody>
          <a:bodyPr>
            <a:normAutofit/>
          </a:bodyPr>
          <a:lstStyle/>
          <a:p>
            <a:pPr algn="ctr"/>
            <a:r>
              <a:rPr lang="en-US" sz="2800">
                <a:latin typeface="Times New Roman"/>
                <a:cs typeface="Times New Roman"/>
              </a:rPr>
              <a:t>Temperature check of brake disc</a:t>
            </a:r>
            <a:endParaRPr lang="en-US" sz="28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F7A781B-876E-4967-3BE1-07D17E6A4A15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hteck 17">
            <a:extLst>
              <a:ext uri="{FF2B5EF4-FFF2-40B4-BE49-F238E27FC236}">
                <a16:creationId xmlns:a16="http://schemas.microsoft.com/office/drawing/2014/main" id="{9656B620-B03F-AF00-052E-12A30158CE94}"/>
              </a:ext>
            </a:extLst>
          </p:cNvPr>
          <p:cNvSpPr/>
          <p:nvPr/>
        </p:nvSpPr>
        <p:spPr>
          <a:xfrm>
            <a:off x="8057951" y="6581315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DDC39460-E12C-DD79-D125-0FEA4A0530F9}"/>
              </a:ext>
            </a:extLst>
          </p:cNvPr>
          <p:cNvSpPr>
            <a:spLocks noGrp="1"/>
          </p:cNvSpPr>
          <p:nvPr/>
        </p:nvSpPr>
        <p:spPr>
          <a:xfrm>
            <a:off x="-1765360" y="6520981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04-11-2025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80E029-C2B9-073A-F21F-9F79CBA97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95" y="1582588"/>
            <a:ext cx="12007789" cy="4325428"/>
          </a:xfrm>
          <a:prstGeom prst="rect">
            <a:avLst/>
          </a:prstGeom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48849F41-5A07-4B51-B96B-5EB2532350F4}"/>
              </a:ext>
            </a:extLst>
          </p:cNvPr>
          <p:cNvSpPr txBox="1"/>
          <p:nvPr/>
        </p:nvSpPr>
        <p:spPr>
          <a:xfrm>
            <a:off x="1059484" y="5315885"/>
            <a:ext cx="309526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/>
                <a:cs typeface="Times New Roman"/>
              </a:rPr>
              <a:t>Source: Prof. </a:t>
            </a:r>
            <a:r>
              <a:rPr lang="en-US" sz="1400" err="1">
                <a:latin typeface="Times New Roman"/>
                <a:cs typeface="Times New Roman"/>
              </a:rPr>
              <a:t>Quell’s</a:t>
            </a:r>
            <a:r>
              <a:rPr lang="en-US" sz="1400">
                <a:latin typeface="Times New Roman"/>
                <a:cs typeface="Times New Roman"/>
              </a:rPr>
              <a:t> Lecture Notes </a:t>
            </a:r>
          </a:p>
        </p:txBody>
      </p:sp>
    </p:spTree>
    <p:extLst>
      <p:ext uri="{BB962C8B-B14F-4D97-AF65-F5344CB8AC3E}">
        <p14:creationId xmlns:p14="http://schemas.microsoft.com/office/powerpoint/2010/main" val="3427342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ABB16-4CC4-AE85-3211-DD2E5856D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CE8764E5-E4CC-52A0-832A-DF0031EA8CA1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B8FD286B-8326-FB13-2533-88DF00F4E96E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1B473804-BE40-FC64-3A89-91779EF848DC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60EED3D-75B1-33B3-0A9C-4786F878DE2F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i-FI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BDF6113-C3CC-44BC-0E44-DC1588C92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15</a:t>
            </a:fld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771931-2D71-76EC-C8A3-BC04ADEDA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11184418" cy="712728"/>
          </a:xfrm>
        </p:spPr>
        <p:txBody>
          <a:bodyPr>
            <a:normAutofit/>
          </a:bodyPr>
          <a:lstStyle/>
          <a:p>
            <a:pPr algn="ctr"/>
            <a:r>
              <a:rPr lang="en-GB" sz="2800" dirty="0">
                <a:latin typeface="Times New Roman"/>
                <a:ea typeface="calibri light"/>
                <a:cs typeface="calibri light"/>
              </a:rPr>
              <a:t>High Speed Side - Coupling</a:t>
            </a:r>
            <a:endParaRPr lang="de-DE" sz="2800">
              <a:latin typeface="Times New Roman"/>
              <a:ea typeface="calibri light"/>
              <a:cs typeface="calibri light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E91795-ECDD-6ABF-2B14-3D125F8E36B2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hteck 17">
            <a:extLst>
              <a:ext uri="{FF2B5EF4-FFF2-40B4-BE49-F238E27FC236}">
                <a16:creationId xmlns:a16="http://schemas.microsoft.com/office/drawing/2014/main" id="{F095D452-0284-49CD-0EFD-FBA01E448934}"/>
              </a:ext>
            </a:extLst>
          </p:cNvPr>
          <p:cNvSpPr/>
          <p:nvPr/>
        </p:nvSpPr>
        <p:spPr>
          <a:xfrm>
            <a:off x="8057951" y="6581315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9A6D2187-2238-F9BF-F756-D2259050C77F}"/>
              </a:ext>
            </a:extLst>
          </p:cNvPr>
          <p:cNvSpPr>
            <a:spLocks noGrp="1"/>
          </p:cNvSpPr>
          <p:nvPr/>
        </p:nvSpPr>
        <p:spPr>
          <a:xfrm>
            <a:off x="-1765360" y="6520981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04-11-2025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73368-5D8F-EA56-3B12-F45010D98EED}"/>
              </a:ext>
            </a:extLst>
          </p:cNvPr>
          <p:cNvSpPr>
            <a:spLocks noGrp="1"/>
          </p:cNvSpPr>
          <p:nvPr/>
        </p:nvSpPr>
        <p:spPr>
          <a:xfrm>
            <a:off x="838200" y="1388226"/>
            <a:ext cx="10515600" cy="49111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>
              <a:latin typeface="Times New Roman"/>
              <a:cs typeface="Times New Roman"/>
            </a:endParaRPr>
          </a:p>
          <a:p>
            <a:endParaRPr lang="en-GB" sz="1800" dirty="0">
              <a:latin typeface="Times New Roman"/>
              <a:cs typeface="Times New Roman"/>
            </a:endParaRPr>
          </a:p>
          <a:p>
            <a:endParaRPr lang="en-GB" sz="1800" dirty="0">
              <a:latin typeface="Times New Roman"/>
              <a:cs typeface="Times New Roman"/>
            </a:endParaRPr>
          </a:p>
          <a:p>
            <a:endParaRPr lang="en-GB" sz="1800" dirty="0">
              <a:latin typeface="Times New Roman"/>
              <a:cs typeface="Times New Roman"/>
            </a:endParaRPr>
          </a:p>
          <a:p>
            <a:r>
              <a:rPr lang="en-GB" sz="1800">
                <a:latin typeface="Times New Roman"/>
                <a:cs typeface="Times New Roman"/>
              </a:rPr>
              <a:t>RADEX-N for wind turbines</a:t>
            </a:r>
            <a:endParaRPr lang="en-GB" sz="1800" dirty="0">
              <a:latin typeface="Times New Roman"/>
              <a:cs typeface="Times New Roman"/>
            </a:endParaRPr>
          </a:p>
          <a:p>
            <a:endParaRPr lang="en-GB" sz="1800" dirty="0">
              <a:latin typeface="Times New Roman"/>
              <a:cs typeface="Times New Roman"/>
            </a:endParaRPr>
          </a:p>
          <a:p>
            <a:endParaRPr lang="en-GB" dirty="0"/>
          </a:p>
        </p:txBody>
      </p:sp>
      <p:pic>
        <p:nvPicPr>
          <p:cNvPr id="4" name="Picture 3" descr="A close-up of a machine&#10;&#10;AI-generated content may be incorrect.">
            <a:extLst>
              <a:ext uri="{FF2B5EF4-FFF2-40B4-BE49-F238E27FC236}">
                <a16:creationId xmlns:a16="http://schemas.microsoft.com/office/drawing/2014/main" id="{7CA7BCF1-D687-3761-B86D-3909BBF75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96" y="1436837"/>
            <a:ext cx="3752850" cy="20002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CAE37B-7B95-4908-A8C1-27096A3E5520}"/>
              </a:ext>
            </a:extLst>
          </p:cNvPr>
          <p:cNvSpPr/>
          <p:nvPr/>
        </p:nvSpPr>
        <p:spPr>
          <a:xfrm>
            <a:off x="378125" y="5942547"/>
            <a:ext cx="7256940" cy="45619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Source: </a:t>
            </a:r>
            <a:r>
              <a:rPr lang="en-US" sz="1200" dirty="0">
                <a:hlinkClick r:id="rId3"/>
              </a:rPr>
              <a:t>https://www.ktr.com/en/products/radex-n-steel-lamina-couplings/radex-n-for-wind-turbines/</a:t>
            </a:r>
            <a:r>
              <a:rPr lang="en-US" sz="1200" dirty="0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F869DA-74E1-4F51-B952-A7689CB1F9B3}"/>
              </a:ext>
            </a:extLst>
          </p:cNvPr>
          <p:cNvSpPr/>
          <p:nvPr/>
        </p:nvSpPr>
        <p:spPr>
          <a:xfrm>
            <a:off x="4895804" y="1244650"/>
            <a:ext cx="5486400" cy="286277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dirty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Features: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Wind power coupling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Backlash-free al-steel coupling / Laminae coupling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Laminas made of high-strength spring steel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Compensating for high displacements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Can be combined with our brake systems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Electrically insulating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With integrated torque limiter</a:t>
            </a: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0181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F9DB2-1C60-2A59-656D-A5B74C9C4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28A9E759-5D36-7577-1B72-EEFA19D202C6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0DF2E086-1F77-7ADA-A072-C1020548044D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16784C5A-545D-7FC3-0803-92836236CBEC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F48FE32-30A8-91E8-073B-1CE94513A3C5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2C03B4-4368-B8A0-5078-A33BA60C0D0C}"/>
              </a:ext>
            </a:extLst>
          </p:cNvPr>
          <p:cNvSpPr txBox="1"/>
          <p:nvPr/>
        </p:nvSpPr>
        <p:spPr>
          <a:xfrm>
            <a:off x="473320" y="1376739"/>
            <a:ext cx="11218984" cy="48013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Gearbox</a:t>
            </a:r>
          </a:p>
          <a:p>
            <a:r>
              <a:rPr lang="en-US" dirty="0">
                <a:latin typeface="Times New Roman"/>
                <a:cs typeface="Times New Roman"/>
              </a:rPr>
              <a:t>(1) Previous year Optimus projects 29-10-2025</a:t>
            </a:r>
          </a:p>
          <a:p>
            <a:r>
              <a:rPr lang="en-US" dirty="0">
                <a:latin typeface="Times New Roman"/>
                <a:cs typeface="Times New Roman"/>
              </a:rPr>
              <a:t>(2) </a:t>
            </a:r>
            <a:r>
              <a:rPr lang="en-IN" dirty="0">
                <a:solidFill>
                  <a:srgbClr val="202124"/>
                </a:solidFill>
                <a:latin typeface="Times New Roman"/>
                <a:ea typeface="Roboto"/>
                <a:cs typeface="Roboto"/>
              </a:rPr>
              <a:t>Roloff Matek </a:t>
            </a:r>
            <a:r>
              <a:rPr lang="en-IN" dirty="0" err="1">
                <a:solidFill>
                  <a:srgbClr val="202124"/>
                </a:solidFill>
                <a:latin typeface="Times New Roman"/>
                <a:ea typeface="Roboto"/>
                <a:cs typeface="Roboto"/>
              </a:rPr>
              <a:t>Maschinenelemente</a:t>
            </a:r>
            <a:r>
              <a:rPr lang="en-IN" dirty="0">
                <a:solidFill>
                  <a:srgbClr val="202124"/>
                </a:solidFill>
                <a:latin typeface="Times New Roman"/>
                <a:ea typeface="Roboto"/>
                <a:cs typeface="Roboto"/>
              </a:rPr>
              <a:t> 30-10-2025</a:t>
            </a:r>
          </a:p>
          <a:p>
            <a:r>
              <a:rPr lang="en-US" dirty="0">
                <a:latin typeface="Times New Roman"/>
                <a:cs typeface="Times New Roman"/>
              </a:rPr>
              <a:t>(3) Lecture notes – Mechanical drive train by </a:t>
            </a:r>
            <a:r>
              <a:rPr lang="en-US" dirty="0" err="1">
                <a:latin typeface="Times New Roman"/>
                <a:cs typeface="Times New Roman"/>
              </a:rPr>
              <a:t>Prof.Peter</a:t>
            </a:r>
            <a:r>
              <a:rPr lang="en-US" dirty="0">
                <a:latin typeface="Times New Roman"/>
                <a:cs typeface="Times New Roman"/>
              </a:rPr>
              <a:t> Quell.29-10-2025</a:t>
            </a:r>
          </a:p>
          <a:p>
            <a:r>
              <a:rPr lang="en-US" dirty="0">
                <a:latin typeface="Times New Roman"/>
                <a:cs typeface="Times New Roman"/>
              </a:rPr>
              <a:t>(4)</a:t>
            </a:r>
            <a:r>
              <a:rPr lang="en-US">
                <a:latin typeface="Times New Roman"/>
                <a:ea typeface="+mn-lt"/>
                <a:cs typeface="+mn-lt"/>
              </a:rPr>
              <a:t>Shigley's mechanical engineering design and PSG data book 30-10-2025</a:t>
            </a:r>
            <a:endParaRPr lang="en-US" dirty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  <a:p>
            <a:r>
              <a:rPr lang="en-US" dirty="0">
                <a:latin typeface="Times New Roman"/>
                <a:cs typeface="Times New Roman"/>
              </a:rPr>
              <a:t>Brake</a:t>
            </a:r>
          </a:p>
          <a:p>
            <a:r>
              <a:rPr lang="en-IN" dirty="0">
                <a:latin typeface="Times New Roman"/>
                <a:ea typeface="Calibri"/>
                <a:cs typeface="Calibri"/>
              </a:rPr>
              <a:t>(1)Lecture Notes Mechanical Drivetrain 29-10-2025</a:t>
            </a:r>
            <a:endParaRPr lang="en-US" dirty="0">
              <a:latin typeface="Times New Roman"/>
              <a:cs typeface="Times New Roman"/>
            </a:endParaRPr>
          </a:p>
          <a:p>
            <a:r>
              <a:rPr lang="en-US" dirty="0">
                <a:latin typeface="Times New Roman"/>
                <a:ea typeface="Calibri"/>
                <a:cs typeface="Times New Roman"/>
              </a:rPr>
              <a:t>(2</a:t>
            </a:r>
            <a:r>
              <a:rPr lang="en-US" dirty="0">
                <a:latin typeface="Times New Roman"/>
                <a:cs typeface="Times New Roman"/>
              </a:rPr>
              <a:t>)Previous year Optimus projects 30-10-2025</a:t>
            </a:r>
          </a:p>
          <a:p>
            <a:endParaRPr lang="en-US" dirty="0">
              <a:latin typeface="Times New Roman"/>
              <a:cs typeface="Times New Roman"/>
            </a:endParaRPr>
          </a:p>
          <a:p>
            <a:r>
              <a:rPr lang="en-US" dirty="0">
                <a:latin typeface="Times New Roman"/>
                <a:cs typeface="Times New Roman"/>
              </a:rPr>
              <a:t>Coupling</a:t>
            </a:r>
          </a:p>
          <a:p>
            <a:r>
              <a:rPr lang="en-US" dirty="0">
                <a:latin typeface="Times New Roman"/>
                <a:cs typeface="Times New Roman"/>
              </a:rPr>
              <a:t>(1)KTR Company website 01-11-2025</a:t>
            </a:r>
          </a:p>
          <a:p>
            <a:r>
              <a:rPr lang="en-US" dirty="0">
                <a:latin typeface="Times New Roman"/>
                <a:cs typeface="Times New Roman"/>
              </a:rPr>
              <a:t>(2)Previous year Optimus projects 02-11-2025</a:t>
            </a:r>
          </a:p>
          <a:p>
            <a:endParaRPr lang="en-US" dirty="0">
              <a:latin typeface="Times New Roman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cs typeface="Times New Roman"/>
            </a:endParaRP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0213FB-EC9C-6767-58CC-49D609115B85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2540" y="145123"/>
            <a:ext cx="10515600" cy="1325563"/>
          </a:xfrm>
        </p:spPr>
        <p:txBody>
          <a:bodyPr/>
          <a:lstStyle/>
          <a:p>
            <a:r>
              <a:rPr lang="en-US" sz="2400">
                <a:latin typeface="Times New Roman"/>
                <a:cs typeface="Times New Roman"/>
              </a:rPr>
              <a:t>Bibliography</a:t>
            </a:r>
            <a:r>
              <a:rPr lang="en-US" sz="2400"/>
              <a:t> 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00345E6-CF06-28DF-4FC1-25E3760C2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751" y="6542723"/>
            <a:ext cx="560384" cy="321994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16</a:t>
            </a:fld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8" name="Rechteck 17">
            <a:extLst>
              <a:ext uri="{FF2B5EF4-FFF2-40B4-BE49-F238E27FC236}">
                <a16:creationId xmlns:a16="http://schemas.microsoft.com/office/drawing/2014/main" id="{A123406F-280E-0AE2-1CA5-076787BBFD2B}"/>
              </a:ext>
            </a:extLst>
          </p:cNvPr>
          <p:cNvSpPr/>
          <p:nvPr/>
        </p:nvSpPr>
        <p:spPr>
          <a:xfrm>
            <a:off x="8057951" y="6581315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A10A1338-E7A7-5577-14B1-2D44C353F0BE}"/>
              </a:ext>
            </a:extLst>
          </p:cNvPr>
          <p:cNvSpPr>
            <a:spLocks noGrp="1"/>
          </p:cNvSpPr>
          <p:nvPr/>
        </p:nvSpPr>
        <p:spPr>
          <a:xfrm>
            <a:off x="-1765360" y="6520981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04-11-2025</a:t>
            </a:r>
          </a:p>
        </p:txBody>
      </p:sp>
    </p:spTree>
    <p:extLst>
      <p:ext uri="{BB962C8B-B14F-4D97-AF65-F5344CB8AC3E}">
        <p14:creationId xmlns:p14="http://schemas.microsoft.com/office/powerpoint/2010/main" val="1533939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47672-3CC8-A3D9-5404-84F2B78B6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4045" y="1748938"/>
            <a:ext cx="9144000" cy="912598"/>
          </a:xfrm>
        </p:spPr>
        <p:txBody>
          <a:bodyPr>
            <a:noAutofit/>
          </a:bodyPr>
          <a:lstStyle/>
          <a:p>
            <a:r>
              <a:rPr lang="it-IT" sz="3600" dirty="0">
                <a:latin typeface="Times New Roman"/>
                <a:cs typeface="Times New Roman"/>
              </a:rPr>
              <a:t>Weekly report: Team </a:t>
            </a:r>
            <a:r>
              <a:rPr lang="it-IT" sz="3600" dirty="0" err="1">
                <a:latin typeface="Times New Roman"/>
                <a:cs typeface="Times New Roman"/>
              </a:rPr>
              <a:t>Gearbox</a:t>
            </a:r>
            <a:r>
              <a:rPr lang="it-IT" sz="3600" dirty="0">
                <a:latin typeface="Times New Roman"/>
                <a:cs typeface="Times New Roman"/>
              </a:rPr>
              <a:t>, </a:t>
            </a:r>
            <a:r>
              <a:rPr lang="it-IT" sz="3600" dirty="0" err="1">
                <a:latin typeface="Times New Roman"/>
                <a:cs typeface="Times New Roman"/>
              </a:rPr>
              <a:t>Brake</a:t>
            </a:r>
            <a:r>
              <a:rPr lang="it-IT" sz="3600" dirty="0">
                <a:latin typeface="Times New Roman"/>
                <a:cs typeface="Times New Roman"/>
              </a:rPr>
              <a:t>, </a:t>
            </a:r>
            <a:r>
              <a:rPr lang="it-IT" sz="3600" dirty="0" err="1">
                <a:latin typeface="Times New Roman"/>
                <a:cs typeface="Times New Roman"/>
              </a:rPr>
              <a:t>Coupling</a:t>
            </a:r>
            <a:r>
              <a:rPr lang="it-IT" sz="3600" dirty="0">
                <a:latin typeface="Times New Roman"/>
                <a:cs typeface="Times New Roman"/>
              </a:rPr>
              <a:t> </a:t>
            </a:r>
            <a:endParaRPr lang="en-GB" sz="3600" dirty="0">
              <a:latin typeface="Times New Roman"/>
              <a:cs typeface="Times New Roman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A63BB-08BE-619B-2533-3CC69CC19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16656" y="2650278"/>
            <a:ext cx="5899051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z="2000" dirty="0">
                <a:latin typeface="Times New Roman"/>
                <a:cs typeface="Times New Roman"/>
              </a:rPr>
              <a:t>Week </a:t>
            </a:r>
            <a:r>
              <a:rPr lang="it-IT" sz="2000" dirty="0" err="1">
                <a:latin typeface="Times New Roman"/>
                <a:cs typeface="Times New Roman"/>
              </a:rPr>
              <a:t>number</a:t>
            </a:r>
            <a:r>
              <a:rPr lang="it-IT" sz="2000" dirty="0">
                <a:latin typeface="Times New Roman"/>
                <a:cs typeface="Times New Roman"/>
              </a:rPr>
              <a:t> : 06</a:t>
            </a:r>
          </a:p>
          <a:p>
            <a:r>
              <a:rPr lang="it-IT" sz="2000" dirty="0">
                <a:latin typeface="Times New Roman"/>
                <a:cs typeface="Times New Roman"/>
              </a:rPr>
              <a:t>Date: 04/11/2025</a:t>
            </a:r>
          </a:p>
          <a:p>
            <a:r>
              <a:rPr lang="it-IT" sz="2000" dirty="0">
                <a:latin typeface="Times New Roman"/>
                <a:cs typeface="Times New Roman"/>
              </a:rPr>
              <a:t>Supervisor: Prof. Peter </a:t>
            </a:r>
            <a:r>
              <a:rPr lang="it-IT" sz="2000" err="1">
                <a:latin typeface="Times New Roman"/>
                <a:cs typeface="Times New Roman"/>
              </a:rPr>
              <a:t>Quell</a:t>
            </a:r>
            <a:endParaRPr lang="en-GB" sz="2000" err="1">
              <a:latin typeface="Times New Roman"/>
              <a:cs typeface="Times New Roman"/>
            </a:endParaRPr>
          </a:p>
        </p:txBody>
      </p:sp>
      <p:pic>
        <p:nvPicPr>
          <p:cNvPr id="8" name="Picture 8" descr="Hochschule Flensburg (Fachhochschule) – Wikipedia">
            <a:extLst>
              <a:ext uri="{FF2B5EF4-FFF2-40B4-BE49-F238E27FC236}">
                <a16:creationId xmlns:a16="http://schemas.microsoft.com/office/drawing/2014/main" id="{E88D30C2-B846-594F-69A8-55F553804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EE7EEC8C-633A-AEB3-3E8A-978E3C75A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13120F1-DE8B-A6AA-A1D5-19926A98F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34" name="Free-form: Shape 13">
            <a:extLst>
              <a:ext uri="{FF2B5EF4-FFF2-40B4-BE49-F238E27FC236}">
                <a16:creationId xmlns:a16="http://schemas.microsoft.com/office/drawing/2014/main" id="{44C88E41-E5B3-0D11-A4D3-711DA18380C9}"/>
              </a:ext>
            </a:extLst>
          </p:cNvPr>
          <p:cNvSpPr/>
          <p:nvPr/>
        </p:nvSpPr>
        <p:spPr>
          <a:xfrm>
            <a:off x="0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bg1"/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-form: Shape 13">
            <a:extLst>
              <a:ext uri="{FF2B5EF4-FFF2-40B4-BE49-F238E27FC236}">
                <a16:creationId xmlns:a16="http://schemas.microsoft.com/office/drawing/2014/main" id="{C26B78DF-71CA-5509-F4C5-6276C7251B89}"/>
              </a:ext>
            </a:extLst>
          </p:cNvPr>
          <p:cNvSpPr/>
          <p:nvPr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Free-form: Shape 13">
            <a:extLst>
              <a:ext uri="{FF2B5EF4-FFF2-40B4-BE49-F238E27FC236}">
                <a16:creationId xmlns:a16="http://schemas.microsoft.com/office/drawing/2014/main" id="{2AC7F7CE-A165-18C0-6918-B9EA07638042}"/>
              </a:ext>
            </a:extLst>
          </p:cNvPr>
          <p:cNvSpPr/>
          <p:nvPr/>
        </p:nvSpPr>
        <p:spPr>
          <a:xfrm>
            <a:off x="-299280" y="5942449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hteck 17">
            <a:extLst>
              <a:ext uri="{FF2B5EF4-FFF2-40B4-BE49-F238E27FC236}">
                <a16:creationId xmlns:a16="http://schemas.microsoft.com/office/drawing/2014/main" id="{735E7E19-AD9A-2739-2D13-BC73EA4C7596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i-FI" sz="11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19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2FD2ECB6-38EA-E857-A881-0C8E141A489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592750"/>
            <a:ext cx="1753782" cy="131363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4389E-5559-8492-2D9E-AFA299DB9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64845" y="6542724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2</a:t>
            </a:fld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61359" y="3992437"/>
            <a:ext cx="8495794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Group Members :</a:t>
            </a:r>
            <a:r>
              <a:rPr lang="en-US" dirty="0" err="1">
                <a:latin typeface="Times New Roman"/>
                <a:cs typeface="Times New Roman"/>
              </a:rPr>
              <a:t>Nehang</a:t>
            </a:r>
            <a:r>
              <a:rPr lang="en-US" dirty="0">
                <a:latin typeface="Times New Roman"/>
                <a:cs typeface="Times New Roman"/>
              </a:rPr>
              <a:t> Jitendra </a:t>
            </a:r>
            <a:r>
              <a:rPr lang="en-US" dirty="0" err="1">
                <a:latin typeface="Times New Roman"/>
                <a:cs typeface="Times New Roman"/>
              </a:rPr>
              <a:t>Joshi,Santo</a:t>
            </a:r>
            <a:r>
              <a:rPr lang="en-US" dirty="0">
                <a:latin typeface="Times New Roman"/>
                <a:cs typeface="Times New Roman"/>
              </a:rPr>
              <a:t> Mazumder,</a:t>
            </a:r>
            <a:r>
              <a:rPr lang="fi-FI" dirty="0">
                <a:latin typeface="Times New Roman"/>
                <a:cs typeface="Times New Roman"/>
              </a:rPr>
              <a:t>Md </a:t>
            </a:r>
            <a:r>
              <a:rPr lang="fi-FI" dirty="0" err="1">
                <a:latin typeface="Times New Roman"/>
                <a:cs typeface="Times New Roman"/>
              </a:rPr>
              <a:t>Razaul</a:t>
            </a:r>
            <a:r>
              <a:rPr lang="fi-FI" dirty="0">
                <a:latin typeface="Times New Roman"/>
                <a:cs typeface="Times New Roman"/>
              </a:rPr>
              <a:t> Karim Rahat </a:t>
            </a:r>
            <a:endParaRPr lang="en-US"/>
          </a:p>
          <a:p>
            <a:r>
              <a:rPr lang="fi-FI" dirty="0">
                <a:latin typeface="Times New Roman"/>
                <a:cs typeface="Times New Roman"/>
              </a:rPr>
              <a:t>                              </a:t>
            </a:r>
            <a:endParaRPr lang="fi-FI" dirty="0" err="1">
              <a:latin typeface="Aptos"/>
              <a:cs typeface="Times New Roman"/>
            </a:endParaRPr>
          </a:p>
          <a:p>
            <a:r>
              <a:rPr lang="fi-FI" dirty="0">
                <a:latin typeface="Times New Roman"/>
                <a:cs typeface="Times New Roman"/>
              </a:rPr>
              <a:t>                                        </a:t>
            </a:r>
            <a:r>
              <a:rPr lang="en-GB" dirty="0">
                <a:latin typeface="Times New Roman"/>
                <a:ea typeface="+mn-lt"/>
                <a:cs typeface="+mn-lt"/>
              </a:rPr>
              <a:t>Presented by</a:t>
            </a:r>
            <a:r>
              <a:rPr lang="fi-FI" dirty="0">
                <a:latin typeface="Times New Roman"/>
                <a:cs typeface="Times New Roman"/>
              </a:rPr>
              <a:t> -Md </a:t>
            </a:r>
            <a:r>
              <a:rPr lang="fi-FI" dirty="0" err="1">
                <a:latin typeface="Times New Roman"/>
                <a:cs typeface="Times New Roman"/>
              </a:rPr>
              <a:t>Razaul</a:t>
            </a:r>
            <a:r>
              <a:rPr lang="fi-FI" dirty="0">
                <a:latin typeface="Times New Roman"/>
                <a:cs typeface="Times New Roman"/>
              </a:rPr>
              <a:t> Karim Rahat</a:t>
            </a:r>
            <a:endParaRPr lang="en-US" dirty="0">
              <a:latin typeface="Times New Roman"/>
              <a:cs typeface="Times New Roman"/>
            </a:endParaRPr>
          </a:p>
          <a:p>
            <a:pPr marL="342900" indent="-342900">
              <a:buFont typeface="+mj-lt"/>
              <a:buAutoNum type="arabicPeriod"/>
            </a:pPr>
            <a:endParaRPr lang="fi-FI">
              <a:latin typeface="Times New Roman"/>
              <a:cs typeface="Times New Roman"/>
            </a:endParaRP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98440240-F425-0B72-2058-EC45CD20C2C8}"/>
              </a:ext>
            </a:extLst>
          </p:cNvPr>
          <p:cNvSpPr>
            <a:spLocks noGrp="1"/>
          </p:cNvSpPr>
          <p:nvPr/>
        </p:nvSpPr>
        <p:spPr>
          <a:xfrm>
            <a:off x="-1765360" y="6520981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04-11-2025</a:t>
            </a:r>
          </a:p>
        </p:txBody>
      </p:sp>
      <p:sp>
        <p:nvSpPr>
          <p:cNvPr id="7" name="Rechteck 17">
            <a:extLst>
              <a:ext uri="{FF2B5EF4-FFF2-40B4-BE49-F238E27FC236}">
                <a16:creationId xmlns:a16="http://schemas.microsoft.com/office/drawing/2014/main" id="{30319656-CF5E-28CD-1CFD-A3C3C62A9F22}"/>
              </a:ext>
            </a:extLst>
          </p:cNvPr>
          <p:cNvSpPr/>
          <p:nvPr/>
        </p:nvSpPr>
        <p:spPr>
          <a:xfrm>
            <a:off x="8057951" y="6581315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</p:spTree>
    <p:extLst>
      <p:ext uri="{BB962C8B-B14F-4D97-AF65-F5344CB8AC3E}">
        <p14:creationId xmlns:p14="http://schemas.microsoft.com/office/powerpoint/2010/main" val="736408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i-FI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3</a:t>
            </a:fld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E381E-3397-D2E2-45A9-C6F7EAF7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7583" y="445344"/>
            <a:ext cx="4340796" cy="798992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de-DE" sz="2800" dirty="0">
                <a:latin typeface="Times New Roman"/>
                <a:cs typeface="Times New Roman"/>
              </a:rPr>
              <a:t>List of Content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07249" y="1176770"/>
            <a:ext cx="4908022" cy="113518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de-DE">
                <a:latin typeface="Times New Roman"/>
                <a:cs typeface="Times New Roman"/>
              </a:rPr>
              <a:t>1.Torque and rotational speed </a:t>
            </a:r>
            <a:r>
              <a:rPr lang="de-DE" err="1">
                <a:latin typeface="Times New Roman"/>
                <a:cs typeface="Times New Roman"/>
              </a:rPr>
              <a:t>calculation</a:t>
            </a:r>
            <a:endParaRPr lang="en-US"/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>
                <a:latin typeface="Times New Roman"/>
                <a:ea typeface="+mn-lt"/>
                <a:cs typeface="Times New Roman"/>
              </a:rPr>
              <a:t>2.T</a:t>
            </a:r>
            <a:r>
              <a:rPr lang="en-US">
                <a:latin typeface="Times New Roman"/>
                <a:ea typeface="+mn-lt"/>
                <a:cs typeface="+mn-lt"/>
              </a:rPr>
              <a:t>opology </a:t>
            </a:r>
            <a:r>
              <a:rPr lang="en-US">
                <a:latin typeface="Times New Roman"/>
                <a:cs typeface="Times New Roman"/>
              </a:rPr>
              <a:t>of the gearbox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endParaRPr lang="en-US" dirty="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>
                <a:latin typeface="Times New Roman"/>
                <a:cs typeface="Times New Roman"/>
              </a:rPr>
              <a:t>3.Dimension overview of the gearbox- Updated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de-DE" dirty="0">
                <a:latin typeface="Times New Roman"/>
                <a:cs typeface="Times New Roman"/>
              </a:rPr>
              <a:t>4.Calculation </a:t>
            </a:r>
            <a:r>
              <a:rPr lang="de-DE" err="1">
                <a:latin typeface="Times New Roman"/>
                <a:cs typeface="Times New Roman"/>
              </a:rPr>
              <a:t>of</a:t>
            </a:r>
            <a:r>
              <a:rPr lang="de-DE" dirty="0">
                <a:latin typeface="Times New Roman"/>
                <a:cs typeface="Times New Roman"/>
              </a:rPr>
              <a:t> </a:t>
            </a:r>
            <a:r>
              <a:rPr lang="de-DE" err="1">
                <a:latin typeface="Times New Roman"/>
                <a:cs typeface="Times New Roman"/>
              </a:rPr>
              <a:t>the</a:t>
            </a:r>
            <a:r>
              <a:rPr lang="de-DE" dirty="0">
                <a:latin typeface="Times New Roman"/>
                <a:cs typeface="Times New Roman"/>
              </a:rPr>
              <a:t> 1st </a:t>
            </a:r>
            <a:r>
              <a:rPr lang="de-DE" err="1">
                <a:latin typeface="Times New Roman"/>
                <a:cs typeface="Times New Roman"/>
              </a:rPr>
              <a:t>stage</a:t>
            </a:r>
            <a:r>
              <a:rPr lang="de-DE" dirty="0">
                <a:latin typeface="Times New Roman"/>
                <a:cs typeface="Times New Roman"/>
              </a:rPr>
              <a:t> </a:t>
            </a:r>
            <a:r>
              <a:rPr lang="de-DE" err="1">
                <a:latin typeface="Times New Roman"/>
                <a:cs typeface="Times New Roman"/>
              </a:rPr>
              <a:t>of</a:t>
            </a:r>
            <a:r>
              <a:rPr lang="de-DE" dirty="0">
                <a:latin typeface="Times New Roman"/>
                <a:cs typeface="Times New Roman"/>
              </a:rPr>
              <a:t> </a:t>
            </a:r>
            <a:r>
              <a:rPr lang="de-DE" err="1">
                <a:latin typeface="Times New Roman"/>
                <a:cs typeface="Times New Roman"/>
              </a:rPr>
              <a:t>planetary</a:t>
            </a:r>
            <a:r>
              <a:rPr lang="de-DE" dirty="0">
                <a:latin typeface="Times New Roman"/>
                <a:cs typeface="Times New Roman"/>
              </a:rPr>
              <a:t> </a:t>
            </a:r>
            <a:r>
              <a:rPr lang="de-DE" err="1">
                <a:latin typeface="Times New Roman"/>
                <a:cs typeface="Times New Roman"/>
              </a:rPr>
              <a:t>gear</a:t>
            </a:r>
            <a:r>
              <a:rPr lang="de-DE" dirty="0">
                <a:latin typeface="Times New Roman"/>
                <a:cs typeface="Times New Roman"/>
              </a:rPr>
              <a:t> and </a:t>
            </a:r>
            <a:r>
              <a:rPr lang="de-DE">
                <a:latin typeface="Times New Roman"/>
                <a:cs typeface="Times New Roman"/>
              </a:rPr>
              <a:t>2nd stage also Spur gear stage calculation</a:t>
            </a:r>
            <a:endParaRPr lang="de-DE" dirty="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endParaRPr lang="de-DE" dirty="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>
                <a:latin typeface="Times New Roman"/>
                <a:cs typeface="Times New Roman"/>
              </a:rPr>
              <a:t>5.Dimensioning of the brake Formula and Temperature check of brake disc</a:t>
            </a:r>
            <a:endParaRPr lang="en-US"/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>
                <a:latin typeface="Times New Roman"/>
                <a:cs typeface="Times New Roman"/>
              </a:rPr>
              <a:t>6.High Speed Side – Coupling Overview</a:t>
            </a:r>
            <a:endParaRPr lang="en-US"/>
          </a:p>
          <a:p>
            <a:pPr>
              <a:lnSpc>
                <a:spcPct val="150000"/>
              </a:lnSpc>
              <a:spcBef>
                <a:spcPts val="1000"/>
              </a:spcBef>
            </a:pPr>
            <a:endParaRPr lang="de-DE" sz="2000" dirty="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endParaRPr lang="de-DE" sz="2000" dirty="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endParaRPr lang="de-DE" sz="2000" dirty="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endParaRPr lang="de-DE" sz="2000" dirty="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endParaRPr lang="en-US" sz="2000" dirty="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endParaRPr lang="en-US" sz="2000" dirty="0">
              <a:latin typeface="Times New Roman"/>
              <a:cs typeface="Times New Roman"/>
            </a:endParaRP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Font typeface="Arial" pitchFamily="34" charset="0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marL="229870" indent="-229870">
              <a:lnSpc>
                <a:spcPct val="150000"/>
              </a:lnSpc>
              <a:spcBef>
                <a:spcPts val="1000"/>
              </a:spcBef>
              <a:buFont typeface="Arial" pitchFamily="34" charset="0"/>
              <a:buChar char="•"/>
            </a:pPr>
            <a:endParaRPr lang="en-US" sz="2000">
              <a:latin typeface="Times New Roman"/>
              <a:cs typeface="Times New Roman"/>
            </a:endParaRPr>
          </a:p>
          <a:p>
            <a:pPr marL="229870" indent="-229870">
              <a:lnSpc>
                <a:spcPct val="150000"/>
              </a:lnSpc>
              <a:spcBef>
                <a:spcPts val="1000"/>
              </a:spcBef>
              <a:buFont typeface="Arial" pitchFamily="34" charset="0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marL="229870" indent="-229870">
              <a:lnSpc>
                <a:spcPct val="150000"/>
              </a:lnSpc>
              <a:spcBef>
                <a:spcPts val="1000"/>
              </a:spcBef>
              <a:buFont typeface="Arial" pitchFamily="34" charset="0"/>
              <a:buChar char="•"/>
            </a:pPr>
            <a:endParaRPr lang="en-US" sz="2000">
              <a:latin typeface="Times New Roman"/>
              <a:cs typeface="Times New Roman"/>
            </a:endParaRPr>
          </a:p>
          <a:p>
            <a:endParaRPr lang="en-US" sz="2000">
              <a:latin typeface="Aptos"/>
              <a:cs typeface="Times New Roman"/>
            </a:endParaRPr>
          </a:p>
        </p:txBody>
      </p:sp>
      <p:sp>
        <p:nvSpPr>
          <p:cNvPr id="8" name="Rechteck 17">
            <a:extLst>
              <a:ext uri="{FF2B5EF4-FFF2-40B4-BE49-F238E27FC236}">
                <a16:creationId xmlns:a16="http://schemas.microsoft.com/office/drawing/2014/main" id="{63B77199-F2F5-F9F9-06EC-BD0AB57A03FC}"/>
              </a:ext>
            </a:extLst>
          </p:cNvPr>
          <p:cNvSpPr/>
          <p:nvPr/>
        </p:nvSpPr>
        <p:spPr>
          <a:xfrm>
            <a:off x="8057951" y="6581315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9023AAA1-8831-C3DD-47D8-1F8FC9C754DC}"/>
              </a:ext>
            </a:extLst>
          </p:cNvPr>
          <p:cNvSpPr>
            <a:spLocks noGrp="1"/>
          </p:cNvSpPr>
          <p:nvPr/>
        </p:nvSpPr>
        <p:spPr>
          <a:xfrm>
            <a:off x="-1765360" y="6520981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04-11-2025</a:t>
            </a:r>
          </a:p>
        </p:txBody>
      </p:sp>
    </p:spTree>
    <p:extLst>
      <p:ext uri="{BB962C8B-B14F-4D97-AF65-F5344CB8AC3E}">
        <p14:creationId xmlns:p14="http://schemas.microsoft.com/office/powerpoint/2010/main" val="1106553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D7C08-10BE-C267-FEF7-6438A635F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4D63ABBC-61EC-22E2-599B-7A0A1BEADA6A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0E4E76A3-40F3-690B-A78E-C7E53E098FB5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38591FFB-2917-83C1-FFED-49481C687F8A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88F074B-9A63-58CE-E847-291AA3858E0D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i-FI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2EA2A17-BE9A-2B8B-3CA6-464134644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4</a:t>
            </a:fld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BBB8F00-0DE7-C33E-DA41-ECEAAFF4C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11184418" cy="712728"/>
          </a:xfrm>
        </p:spPr>
        <p:txBody>
          <a:bodyPr>
            <a:normAutofit/>
          </a:bodyPr>
          <a:lstStyle/>
          <a:p>
            <a:pPr algn="ctr"/>
            <a:r>
              <a:rPr lang="de-DE" sz="2800" dirty="0">
                <a:latin typeface="Times New Roman"/>
                <a:cs typeface="Times New Roman"/>
              </a:rPr>
              <a:t>Torque</a:t>
            </a:r>
            <a:r>
              <a:rPr lang="de-DE" sz="2800" dirty="0">
                <a:latin typeface="Times New Roman"/>
                <a:ea typeface="+mj-lt"/>
                <a:cs typeface="+mj-lt"/>
              </a:rPr>
              <a:t> and </a:t>
            </a:r>
            <a:r>
              <a:rPr lang="de-DE" sz="2800" dirty="0" err="1">
                <a:latin typeface="Times New Roman"/>
                <a:ea typeface="+mj-lt"/>
                <a:cs typeface="+mj-lt"/>
              </a:rPr>
              <a:t>rotational</a:t>
            </a:r>
            <a:r>
              <a:rPr lang="de-DE" sz="2800" dirty="0">
                <a:latin typeface="Times New Roman"/>
                <a:ea typeface="+mj-lt"/>
                <a:cs typeface="+mj-lt"/>
              </a:rPr>
              <a:t> </a:t>
            </a:r>
            <a:r>
              <a:rPr lang="de-DE" sz="2800" dirty="0" err="1">
                <a:latin typeface="Times New Roman"/>
                <a:ea typeface="+mj-lt"/>
                <a:cs typeface="+mj-lt"/>
              </a:rPr>
              <a:t>speed</a:t>
            </a:r>
            <a:r>
              <a:rPr lang="de-DE" sz="2800" dirty="0">
                <a:latin typeface="Times New Roman"/>
                <a:ea typeface="+mj-lt"/>
                <a:cs typeface="+mj-lt"/>
              </a:rPr>
              <a:t> </a:t>
            </a:r>
            <a:r>
              <a:rPr lang="de-DE" sz="2800" dirty="0" err="1">
                <a:latin typeface="Times New Roman"/>
                <a:ea typeface="+mj-lt"/>
                <a:cs typeface="+mj-lt"/>
              </a:rPr>
              <a:t>calculation</a:t>
            </a:r>
            <a:endParaRPr lang="de-DE" sz="2800" dirty="0">
              <a:latin typeface="Times New Roman"/>
              <a:cs typeface="Times New Roman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0EAECA-3498-DE86-2F72-EE921438C726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hteck 17">
            <a:extLst>
              <a:ext uri="{FF2B5EF4-FFF2-40B4-BE49-F238E27FC236}">
                <a16:creationId xmlns:a16="http://schemas.microsoft.com/office/drawing/2014/main" id="{ABEC0305-8FDE-9216-F242-6B7F3B4BD2B8}"/>
              </a:ext>
            </a:extLst>
          </p:cNvPr>
          <p:cNvSpPr/>
          <p:nvPr/>
        </p:nvSpPr>
        <p:spPr>
          <a:xfrm>
            <a:off x="8057951" y="6581315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83BAD6A7-B7D7-E7B6-B5F6-073901D6150C}"/>
              </a:ext>
            </a:extLst>
          </p:cNvPr>
          <p:cNvSpPr>
            <a:spLocks noGrp="1"/>
          </p:cNvSpPr>
          <p:nvPr/>
        </p:nvSpPr>
        <p:spPr>
          <a:xfrm>
            <a:off x="-1765360" y="6520981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04-11-2025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FB9A5-EB0B-46BF-AE8E-F29221CCD0C9}"/>
              </a:ext>
            </a:extLst>
          </p:cNvPr>
          <p:cNvSpPr>
            <a:spLocks noGrp="1"/>
          </p:cNvSpPr>
          <p:nvPr/>
        </p:nvSpPr>
        <p:spPr>
          <a:xfrm>
            <a:off x="838200" y="1388226"/>
            <a:ext cx="10515600" cy="49111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latin typeface="Times New Roman"/>
                <a:cs typeface="Times New Roman"/>
              </a:rPr>
              <a:t>Initial condition -  </a:t>
            </a:r>
            <a:r>
              <a:rPr lang="en-GB" sz="1800" u="sng" dirty="0">
                <a:latin typeface="Times New Roman"/>
                <a:cs typeface="Times New Roman"/>
              </a:rPr>
              <a:t>Vwind-11.92m/s ,Drotor-160m ,Prated-MW, u-85m/s , nhss-1200rpm </a:t>
            </a:r>
          </a:p>
          <a:p>
            <a:pPr marL="0" indent="0">
              <a:buNone/>
            </a:pPr>
            <a:r>
              <a:rPr lang="en-GB" sz="1800" err="1">
                <a:latin typeface="Times New Roman"/>
                <a:cs typeface="Times New Roman"/>
              </a:rPr>
              <a:t>nGearbox</a:t>
            </a:r>
            <a:r>
              <a:rPr lang="en-GB" sz="1800" dirty="0">
                <a:latin typeface="Times New Roman"/>
                <a:cs typeface="Times New Roman"/>
              </a:rPr>
              <a:t>- 0.94 %  </a:t>
            </a:r>
            <a:r>
              <a:rPr lang="en-GB" sz="1800" err="1">
                <a:latin typeface="Times New Roman"/>
                <a:cs typeface="Times New Roman"/>
              </a:rPr>
              <a:t>ngenrator</a:t>
            </a:r>
            <a:r>
              <a:rPr lang="en-GB" sz="1800" dirty="0">
                <a:latin typeface="Times New Roman"/>
                <a:cs typeface="Times New Roman"/>
              </a:rPr>
              <a:t>- 0.97%  ncoverter-0.96%  ntransformer-0.99%   ------</a:t>
            </a:r>
            <a:r>
              <a:rPr lang="en-GB" sz="2000" b="1" dirty="0">
                <a:latin typeface="Times New Roman"/>
                <a:cs typeface="Times New Roman"/>
              </a:rPr>
              <a:t>Rotor side</a:t>
            </a:r>
          </a:p>
          <a:p>
            <a:pPr marL="0" indent="0">
              <a:buNone/>
            </a:pPr>
            <a:r>
              <a:rPr lang="en-GB" sz="1800" err="1">
                <a:latin typeface="Times New Roman"/>
                <a:cs typeface="Times New Roman"/>
              </a:rPr>
              <a:t>ndrivetrain</a:t>
            </a:r>
            <a:r>
              <a:rPr lang="en-GB" sz="1800" dirty="0">
                <a:latin typeface="Times New Roman"/>
                <a:cs typeface="Times New Roman"/>
              </a:rPr>
              <a:t>= </a:t>
            </a:r>
            <a:r>
              <a:rPr lang="en-GB" sz="1800" err="1">
                <a:latin typeface="Times New Roman"/>
                <a:cs typeface="Times New Roman"/>
              </a:rPr>
              <a:t>ngear</a:t>
            </a:r>
            <a:r>
              <a:rPr lang="en-GB" sz="1800" dirty="0">
                <a:latin typeface="Times New Roman"/>
                <a:cs typeface="Times New Roman"/>
              </a:rPr>
              <a:t> * </a:t>
            </a:r>
            <a:r>
              <a:rPr lang="en-GB" sz="1800" err="1">
                <a:latin typeface="Times New Roman"/>
                <a:cs typeface="Times New Roman"/>
              </a:rPr>
              <a:t>ngen</a:t>
            </a:r>
            <a:r>
              <a:rPr lang="en-GB" sz="1800" dirty="0">
                <a:latin typeface="Times New Roman"/>
                <a:cs typeface="Times New Roman"/>
              </a:rPr>
              <a:t> * </a:t>
            </a:r>
            <a:r>
              <a:rPr lang="en-GB" sz="1800" err="1">
                <a:latin typeface="Times New Roman"/>
                <a:cs typeface="Times New Roman"/>
              </a:rPr>
              <a:t>ncov</a:t>
            </a:r>
            <a:r>
              <a:rPr lang="en-GB" sz="1800" dirty="0">
                <a:latin typeface="Times New Roman"/>
                <a:cs typeface="Times New Roman"/>
              </a:rPr>
              <a:t> * </a:t>
            </a:r>
            <a:r>
              <a:rPr lang="en-GB" sz="1800" err="1">
                <a:latin typeface="Times New Roman"/>
                <a:cs typeface="Times New Roman"/>
              </a:rPr>
              <a:t>ntran</a:t>
            </a:r>
            <a:r>
              <a:rPr lang="en-GB" sz="1800" dirty="0">
                <a:latin typeface="Times New Roman"/>
                <a:cs typeface="Times New Roman"/>
              </a:rPr>
              <a:t> = </a:t>
            </a:r>
            <a:r>
              <a:rPr lang="en-GB" sz="1800" u="sng" dirty="0">
                <a:latin typeface="Times New Roman"/>
                <a:cs typeface="Times New Roman"/>
              </a:rPr>
              <a:t>0.866 </a:t>
            </a:r>
          </a:p>
          <a:p>
            <a:pPr marL="0" indent="0">
              <a:buNone/>
            </a:pPr>
            <a:r>
              <a:rPr lang="en-GB" sz="1800" dirty="0">
                <a:latin typeface="Times New Roman"/>
                <a:cs typeface="Times New Roman"/>
              </a:rPr>
              <a:t>P rotor = Prated/</a:t>
            </a:r>
            <a:r>
              <a:rPr lang="en-GB" sz="1800" err="1">
                <a:latin typeface="Times New Roman"/>
                <a:cs typeface="Times New Roman"/>
              </a:rPr>
              <a:t>ndrivetrain</a:t>
            </a:r>
            <a:r>
              <a:rPr lang="en-GB" sz="1800" dirty="0">
                <a:latin typeface="Times New Roman"/>
                <a:cs typeface="Times New Roman"/>
              </a:rPr>
              <a:t> = 5MW/0.866 =</a:t>
            </a:r>
            <a:r>
              <a:rPr lang="en-GB" sz="1800" b="1" dirty="0">
                <a:latin typeface="Times New Roman"/>
                <a:cs typeface="Times New Roman"/>
              </a:rPr>
              <a:t> </a:t>
            </a:r>
            <a:r>
              <a:rPr lang="en-GB" sz="1800" b="1" u="sng" dirty="0">
                <a:latin typeface="Times New Roman"/>
                <a:cs typeface="Times New Roman"/>
              </a:rPr>
              <a:t>5.77 MW</a:t>
            </a:r>
          </a:p>
          <a:p>
            <a:pPr marL="0" indent="0">
              <a:buNone/>
            </a:pPr>
            <a:endParaRPr lang="en-GB" sz="1800" b="1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GB" sz="1800" b="1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GB" sz="1800" b="1" dirty="0">
                <a:latin typeface="Times New Roman"/>
                <a:cs typeface="Times New Roman"/>
              </a:rPr>
              <a:t>W= 85 m/s *2/ 160 = </a:t>
            </a:r>
            <a:r>
              <a:rPr lang="en-GB" sz="1800" b="1" u="sng" dirty="0">
                <a:latin typeface="Times New Roman"/>
                <a:cs typeface="Times New Roman"/>
              </a:rPr>
              <a:t>1.06 rad/s</a:t>
            </a:r>
          </a:p>
          <a:p>
            <a:pPr marL="0" indent="0">
              <a:buNone/>
            </a:pPr>
            <a:endParaRPr lang="en-GB" sz="1800" b="1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GB" sz="1800" b="1" dirty="0">
                <a:latin typeface="Times New Roman"/>
                <a:cs typeface="Times New Roman"/>
              </a:rPr>
              <a:t>                                                                                               </a:t>
            </a:r>
            <a:r>
              <a:rPr lang="en-GB" sz="1800" b="1" u="sng" dirty="0">
                <a:latin typeface="Times New Roman"/>
                <a:cs typeface="Times New Roman"/>
              </a:rPr>
              <a:t>M rotor = 5.77 MW / 1.06 rad/s =.5.44 </a:t>
            </a:r>
            <a:r>
              <a:rPr lang="en-GB" sz="1800" b="1" u="sng" err="1">
                <a:latin typeface="Times New Roman"/>
                <a:cs typeface="Times New Roman"/>
              </a:rPr>
              <a:t>MN.m</a:t>
            </a:r>
            <a:endParaRPr lang="en-GB" sz="1800" b="1" u="sng">
              <a:latin typeface="Times New Roman"/>
              <a:cs typeface="Times New Roman"/>
            </a:endParaRPr>
          </a:p>
        </p:txBody>
      </p:sp>
      <p:pic>
        <p:nvPicPr>
          <p:cNvPr id="4" name="Picture 3" descr="A black and white image of a math problem&#10;&#10;AI-generated content may be incorrect.">
            <a:extLst>
              <a:ext uri="{FF2B5EF4-FFF2-40B4-BE49-F238E27FC236}">
                <a16:creationId xmlns:a16="http://schemas.microsoft.com/office/drawing/2014/main" id="{AF7BBE2B-51E2-974A-B46A-251BE160D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469" y="3694173"/>
            <a:ext cx="4548457" cy="777994"/>
          </a:xfrm>
          <a:prstGeom prst="rect">
            <a:avLst/>
          </a:prstGeom>
        </p:spPr>
      </p:pic>
      <p:pic>
        <p:nvPicPr>
          <p:cNvPr id="7" name="Picture 6" descr="A close up of a number&#10;&#10;AI-generated content may be incorrect.">
            <a:extLst>
              <a:ext uri="{FF2B5EF4-FFF2-40B4-BE49-F238E27FC236}">
                <a16:creationId xmlns:a16="http://schemas.microsoft.com/office/drawing/2014/main" id="{FF953F6D-0806-C15E-75DC-800030F38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32" y="5213411"/>
            <a:ext cx="4840856" cy="83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701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14B2E-C80F-3C17-EE51-E5D43D318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6B2A98C0-9BDC-58C1-EE9E-A27B5F5FAD3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B211426A-9A93-EACF-76B2-19EF20EB9622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D764EE54-3494-F6D3-6F6F-AE509CF19E1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61C0950-CB0C-5EF1-3A33-2DDE90EEBB94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i-FI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2334EB4-432B-FA26-13D1-2EEE6A94A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5</a:t>
            </a:fld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1779F5A-80EB-61EE-BBE2-192F2DD19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11184418" cy="712728"/>
          </a:xfrm>
        </p:spPr>
        <p:txBody>
          <a:bodyPr>
            <a:normAutofit/>
          </a:bodyPr>
          <a:lstStyle/>
          <a:p>
            <a:pPr algn="ctr"/>
            <a:r>
              <a:rPr lang="de-DE" sz="2800" dirty="0">
                <a:latin typeface="Times New Roman"/>
                <a:cs typeface="Times New Roman"/>
              </a:rPr>
              <a:t>Torque</a:t>
            </a:r>
            <a:r>
              <a:rPr lang="de-DE" sz="2800" dirty="0">
                <a:latin typeface="Times New Roman"/>
                <a:ea typeface="+mj-lt"/>
                <a:cs typeface="+mj-lt"/>
              </a:rPr>
              <a:t> and </a:t>
            </a:r>
            <a:r>
              <a:rPr lang="de-DE" sz="2800" err="1">
                <a:latin typeface="Times New Roman"/>
                <a:ea typeface="+mj-lt"/>
                <a:cs typeface="+mj-lt"/>
              </a:rPr>
              <a:t>rotational</a:t>
            </a:r>
            <a:r>
              <a:rPr lang="de-DE" sz="2800" dirty="0">
                <a:latin typeface="Times New Roman"/>
                <a:ea typeface="+mj-lt"/>
                <a:cs typeface="+mj-lt"/>
              </a:rPr>
              <a:t> </a:t>
            </a:r>
            <a:r>
              <a:rPr lang="de-DE" sz="2800" err="1">
                <a:latin typeface="Times New Roman"/>
                <a:ea typeface="+mj-lt"/>
                <a:cs typeface="+mj-lt"/>
              </a:rPr>
              <a:t>speed</a:t>
            </a:r>
            <a:r>
              <a:rPr lang="de-DE" sz="2800" dirty="0">
                <a:latin typeface="Times New Roman"/>
                <a:ea typeface="+mj-lt"/>
                <a:cs typeface="+mj-lt"/>
              </a:rPr>
              <a:t> </a:t>
            </a:r>
            <a:r>
              <a:rPr lang="de-DE" sz="2800" err="1">
                <a:latin typeface="Times New Roman"/>
                <a:ea typeface="+mj-lt"/>
                <a:cs typeface="+mj-lt"/>
              </a:rPr>
              <a:t>calculation</a:t>
            </a:r>
            <a:endParaRPr lang="de-DE" sz="2800" dirty="0">
              <a:latin typeface="Times New Roman"/>
              <a:cs typeface="Times New Roman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E352DCD-C871-69E8-2CA8-FC898B0F36A0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hteck 17">
            <a:extLst>
              <a:ext uri="{FF2B5EF4-FFF2-40B4-BE49-F238E27FC236}">
                <a16:creationId xmlns:a16="http://schemas.microsoft.com/office/drawing/2014/main" id="{F8433617-724A-C6CB-3941-3A377FBAD445}"/>
              </a:ext>
            </a:extLst>
          </p:cNvPr>
          <p:cNvSpPr/>
          <p:nvPr/>
        </p:nvSpPr>
        <p:spPr>
          <a:xfrm>
            <a:off x="8057951" y="6581315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451DCF60-749F-919C-3630-F2FD627CD93B}"/>
              </a:ext>
            </a:extLst>
          </p:cNvPr>
          <p:cNvSpPr>
            <a:spLocks noGrp="1"/>
          </p:cNvSpPr>
          <p:nvPr/>
        </p:nvSpPr>
        <p:spPr>
          <a:xfrm>
            <a:off x="-1765360" y="6520981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04-11-2025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93DCF-E530-73C2-BCF1-5E53D05BECD4}"/>
              </a:ext>
            </a:extLst>
          </p:cNvPr>
          <p:cNvSpPr>
            <a:spLocks noGrp="1"/>
          </p:cNvSpPr>
          <p:nvPr/>
        </p:nvSpPr>
        <p:spPr>
          <a:xfrm>
            <a:off x="838200" y="1388226"/>
            <a:ext cx="10515600" cy="49111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>
                <a:latin typeface="Times New Roman"/>
                <a:cs typeface="Times New Roman"/>
              </a:rPr>
              <a:t>Generator side </a:t>
            </a:r>
            <a:endParaRPr lang="en-US" sz="2000" b="1"/>
          </a:p>
          <a:p>
            <a:pPr marL="0" indent="0">
              <a:buNone/>
            </a:pPr>
            <a:r>
              <a:rPr lang="en-GB" sz="1800" dirty="0">
                <a:latin typeface="Times New Roman"/>
                <a:cs typeface="Times New Roman"/>
              </a:rPr>
              <a:t>                                          =   w*60/2*3.14 = </a:t>
            </a:r>
            <a:r>
              <a:rPr lang="en-GB" sz="1800" b="1" u="sng" dirty="0">
                <a:latin typeface="Times New Roman"/>
                <a:cs typeface="Times New Roman"/>
              </a:rPr>
              <a:t>10.12 rpm</a:t>
            </a:r>
            <a:r>
              <a:rPr lang="en-GB" sz="1800" u="sng" dirty="0">
                <a:latin typeface="Times New Roman"/>
                <a:cs typeface="Times New Roman"/>
              </a:rPr>
              <a:t> </a:t>
            </a:r>
            <a:r>
              <a:rPr lang="en-GB" sz="1800" dirty="0">
                <a:latin typeface="Times New Roman"/>
                <a:cs typeface="Times New Roman"/>
              </a:rPr>
              <a:t>      </a:t>
            </a:r>
            <a:endParaRPr lang="en-GB" dirty="0"/>
          </a:p>
          <a:p>
            <a:endParaRPr lang="en-GB" sz="18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GB" sz="1800" dirty="0">
                <a:latin typeface="Times New Roman"/>
                <a:cs typeface="Times New Roman"/>
              </a:rPr>
              <a:t>I =</a:t>
            </a:r>
            <a:r>
              <a:rPr lang="en-GB" sz="1800" err="1">
                <a:latin typeface="Times New Roman"/>
                <a:cs typeface="Times New Roman"/>
              </a:rPr>
              <a:t>nhss</a:t>
            </a:r>
            <a:r>
              <a:rPr lang="en-GB" sz="1800" dirty="0">
                <a:latin typeface="Times New Roman"/>
                <a:cs typeface="Times New Roman"/>
              </a:rPr>
              <a:t>/</a:t>
            </a:r>
            <a:r>
              <a:rPr lang="en-GB" sz="1800" err="1">
                <a:latin typeface="Times New Roman"/>
                <a:cs typeface="Times New Roman"/>
              </a:rPr>
              <a:t>nlss</a:t>
            </a:r>
            <a:r>
              <a:rPr lang="en-GB" sz="1800" dirty="0">
                <a:latin typeface="Times New Roman"/>
                <a:cs typeface="Times New Roman"/>
              </a:rPr>
              <a:t> = 1200rpm / 10.12rpm = </a:t>
            </a:r>
            <a:r>
              <a:rPr lang="en-GB" sz="1800" b="1" u="sng" dirty="0">
                <a:latin typeface="Times New Roman"/>
                <a:cs typeface="Times New Roman"/>
              </a:rPr>
              <a:t>118.57</a:t>
            </a:r>
          </a:p>
          <a:p>
            <a:pPr marL="0" indent="0">
              <a:buNone/>
            </a:pPr>
            <a:endParaRPr lang="en-GB" sz="1800" b="1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GB" sz="1800" b="1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GB" sz="1800" b="1" u="sng" dirty="0" err="1">
                <a:latin typeface="Times New Roman"/>
                <a:cs typeface="Times New Roman"/>
              </a:rPr>
              <a:t>Mgenerator</a:t>
            </a:r>
            <a:r>
              <a:rPr lang="en-GB" sz="1800" b="1" u="sng" dirty="0">
                <a:latin typeface="Times New Roman"/>
                <a:cs typeface="Times New Roman"/>
              </a:rPr>
              <a:t>=5.44MN.m /  118.57 = 0.045 </a:t>
            </a:r>
            <a:r>
              <a:rPr lang="en-GB" sz="1800" b="1" u="sng" dirty="0" err="1">
                <a:latin typeface="Times New Roman"/>
                <a:cs typeface="Times New Roman"/>
              </a:rPr>
              <a:t>MN.m</a:t>
            </a:r>
            <a:endParaRPr lang="en-GB" sz="1800" b="1" u="sng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GB" sz="1800" b="1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GB" sz="1800" b="1" dirty="0">
              <a:latin typeface="Times New Roman"/>
              <a:cs typeface="Times New Roman"/>
            </a:endParaRP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0D46D0-88D2-D08F-838B-88FF5F860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800" y="1983267"/>
            <a:ext cx="2014627" cy="821126"/>
          </a:xfrm>
          <a:prstGeom prst="rect">
            <a:avLst/>
          </a:prstGeom>
        </p:spPr>
      </p:pic>
      <p:pic>
        <p:nvPicPr>
          <p:cNvPr id="7" name="Picture 6" descr="A black and white image of a mathematical equation&#10;&#10;AI-generated content may be incorrect.">
            <a:extLst>
              <a:ext uri="{FF2B5EF4-FFF2-40B4-BE49-F238E27FC236}">
                <a16:creationId xmlns:a16="http://schemas.microsoft.com/office/drawing/2014/main" id="{3DC91E6F-8A62-CA51-0FB9-76EBAA737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486" y="3708730"/>
            <a:ext cx="3400425" cy="102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62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008FC-950D-AC45-B64C-F87F11F2B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5786170B-CDC8-236C-308E-C1825B934D5A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182AA7A5-A155-CC8C-AC0A-7B5537C6B748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A6E7200-2186-BBDB-D092-7CCDEDAA684E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833149E-8088-FF2A-865A-6B9DC9DACDF8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i-FI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D4A111A-AF79-2B5D-D5E8-F1563DF81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6</a:t>
            </a:fld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0389BFD-BE74-A722-E737-B66EDA9DD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11184418" cy="712728"/>
          </a:xfrm>
        </p:spPr>
        <p:txBody>
          <a:bodyPr>
            <a:normAutofit/>
          </a:bodyPr>
          <a:lstStyle/>
          <a:p>
            <a:pPr algn="ctr"/>
            <a:r>
              <a:rPr lang="en-US" sz="2800">
                <a:latin typeface="Times New Roman"/>
                <a:cs typeface="Times New Roman"/>
              </a:rPr>
              <a:t>Topology of the gearbox</a:t>
            </a:r>
            <a:endParaRPr lang="en-US" sz="28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C520D9B-57F4-AC66-725E-8FF5EDABB2EE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hteck 17">
            <a:extLst>
              <a:ext uri="{FF2B5EF4-FFF2-40B4-BE49-F238E27FC236}">
                <a16:creationId xmlns:a16="http://schemas.microsoft.com/office/drawing/2014/main" id="{80D477DA-3CE2-D8E4-B3B0-515AF58A44AA}"/>
              </a:ext>
            </a:extLst>
          </p:cNvPr>
          <p:cNvSpPr/>
          <p:nvPr/>
        </p:nvSpPr>
        <p:spPr>
          <a:xfrm>
            <a:off x="8057951" y="6581315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212FB3C1-283B-11FF-0ECB-EAB55FF572D6}"/>
              </a:ext>
            </a:extLst>
          </p:cNvPr>
          <p:cNvSpPr>
            <a:spLocks noGrp="1"/>
          </p:cNvSpPr>
          <p:nvPr/>
        </p:nvSpPr>
        <p:spPr>
          <a:xfrm>
            <a:off x="-1765360" y="6520981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04-11-2025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8C694-140B-BC4F-3366-843244FD23BD}"/>
              </a:ext>
            </a:extLst>
          </p:cNvPr>
          <p:cNvSpPr>
            <a:spLocks noGrp="1"/>
          </p:cNvSpPr>
          <p:nvPr/>
        </p:nvSpPr>
        <p:spPr>
          <a:xfrm>
            <a:off x="838200" y="1388226"/>
            <a:ext cx="10515600" cy="49111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>
              <a:latin typeface="Times New Roman"/>
              <a:cs typeface="Times New Roman"/>
            </a:endParaRP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E3F185-19A1-9A31-76B9-A446B3030C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68" t="3352" r="-1282" b="-3352"/>
          <a:stretch>
            <a:fillRect/>
          </a:stretch>
        </p:blipFill>
        <p:spPr>
          <a:xfrm>
            <a:off x="490841" y="1394605"/>
            <a:ext cx="6753371" cy="4500117"/>
          </a:xfrm>
          <a:prstGeom prst="rect">
            <a:avLst/>
          </a:prstGeom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8B59ABD6-B8B6-E33C-DE0A-6AB88F0BA615}"/>
              </a:ext>
            </a:extLst>
          </p:cNvPr>
          <p:cNvSpPr txBox="1"/>
          <p:nvPr/>
        </p:nvSpPr>
        <p:spPr>
          <a:xfrm>
            <a:off x="345241" y="5949098"/>
            <a:ext cx="685176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latin typeface="Times New Roman"/>
                <a:cs typeface="Times New Roman"/>
              </a:rPr>
              <a:t>Source: Own sketch</a:t>
            </a:r>
          </a:p>
        </p:txBody>
      </p:sp>
      <p:pic>
        <p:nvPicPr>
          <p:cNvPr id="7" name="Picture 6" descr="A computer screen shot of a diagram&#10;&#10;AI-generated content may be incorrect.">
            <a:extLst>
              <a:ext uri="{FF2B5EF4-FFF2-40B4-BE49-F238E27FC236}">
                <a16:creationId xmlns:a16="http://schemas.microsoft.com/office/drawing/2014/main" id="{CAFA2DF9-277B-11B0-778A-2BEEDCA77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581" y="1394604"/>
            <a:ext cx="3198007" cy="3436189"/>
          </a:xfrm>
          <a:prstGeom prst="rect">
            <a:avLst/>
          </a:prstGeom>
        </p:spPr>
      </p:pic>
      <p:sp>
        <p:nvSpPr>
          <p:cNvPr id="15" name="TextBox 10">
            <a:extLst>
              <a:ext uri="{FF2B5EF4-FFF2-40B4-BE49-F238E27FC236}">
                <a16:creationId xmlns:a16="http://schemas.microsoft.com/office/drawing/2014/main" id="{CFB929B3-6071-0D25-529E-13166EED64DC}"/>
              </a:ext>
            </a:extLst>
          </p:cNvPr>
          <p:cNvSpPr txBox="1"/>
          <p:nvPr/>
        </p:nvSpPr>
        <p:spPr>
          <a:xfrm>
            <a:off x="7743830" y="4965687"/>
            <a:ext cx="393316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>
                <a:latin typeface="Times New Roman"/>
                <a:cs typeface="Times New Roman"/>
              </a:rPr>
              <a:t>Reference: Lecture Notes by Prof. Peter Quell</a:t>
            </a:r>
          </a:p>
        </p:txBody>
      </p:sp>
    </p:spTree>
    <p:extLst>
      <p:ext uri="{BB962C8B-B14F-4D97-AF65-F5344CB8AC3E}">
        <p14:creationId xmlns:p14="http://schemas.microsoft.com/office/powerpoint/2010/main" val="1299497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B4C02-4CBF-2885-0BE3-420FFC2B1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37B6CE5-7656-A62E-E1AA-625BE3848DA4}"/>
              </a:ext>
            </a:extLst>
          </p:cNvPr>
          <p:cNvSpPr/>
          <p:nvPr/>
        </p:nvSpPr>
        <p:spPr>
          <a:xfrm rot="10800000">
            <a:off x="-26376" y="277946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14EDD1AF-D47E-F8A6-2CEE-354AE2395595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61D77B04-29D5-D887-D7C8-0BCF8550ED29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793FA30-5706-8FCB-F234-01EC63B525E8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745C645-D5CE-6681-107D-FB526F22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7</a:t>
            </a:fld>
            <a:endParaRPr lang="en-GB" sz="1400" b="1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CC4847-52A4-D8AC-2410-314C9D83F5FC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EEA1EC33-2618-AAE7-A004-513C8BE9E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74" y="0"/>
            <a:ext cx="10515600" cy="1325563"/>
          </a:xfrm>
        </p:spPr>
        <p:txBody>
          <a:bodyPr/>
          <a:lstStyle/>
          <a:p>
            <a:pPr algn="ctr"/>
            <a:br>
              <a:rPr lang="en-US" sz="2900" dirty="0">
                <a:latin typeface="Times New Roman"/>
                <a:cs typeface="Times New Roman"/>
              </a:rPr>
            </a:br>
            <a:endParaRPr lang="en-US" sz="2900">
              <a:latin typeface="Times New Roman"/>
              <a:cs typeface="Times New Roman"/>
            </a:endParaRPr>
          </a:p>
        </p:txBody>
      </p:sp>
      <p:sp>
        <p:nvSpPr>
          <p:cNvPr id="7" name="Rechteck 17">
            <a:extLst>
              <a:ext uri="{FF2B5EF4-FFF2-40B4-BE49-F238E27FC236}">
                <a16:creationId xmlns:a16="http://schemas.microsoft.com/office/drawing/2014/main" id="{AFF00F1E-C9CE-9F22-F135-71156E035B39}"/>
              </a:ext>
            </a:extLst>
          </p:cNvPr>
          <p:cNvSpPr/>
          <p:nvPr/>
        </p:nvSpPr>
        <p:spPr>
          <a:xfrm>
            <a:off x="8057951" y="6581315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036E5216-CFAD-874B-583C-E1B4179CEF45}"/>
              </a:ext>
            </a:extLst>
          </p:cNvPr>
          <p:cNvSpPr>
            <a:spLocks noGrp="1"/>
          </p:cNvSpPr>
          <p:nvPr/>
        </p:nvSpPr>
        <p:spPr>
          <a:xfrm>
            <a:off x="-1765360" y="6520981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04-11-2025</a:t>
            </a:r>
          </a:p>
        </p:txBody>
      </p:sp>
      <p:sp>
        <p:nvSpPr>
          <p:cNvPr id="4" name="Title 11">
            <a:extLst>
              <a:ext uri="{FF2B5EF4-FFF2-40B4-BE49-F238E27FC236}">
                <a16:creationId xmlns:a16="http://schemas.microsoft.com/office/drawing/2014/main" id="{F2F86F0F-1B7F-4FE2-AF63-1398C6093BA8}"/>
              </a:ext>
            </a:extLst>
          </p:cNvPr>
          <p:cNvSpPr txBox="1">
            <a:spLocks/>
          </p:cNvSpPr>
          <p:nvPr/>
        </p:nvSpPr>
        <p:spPr>
          <a:xfrm>
            <a:off x="693697" y="5175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 dirty="0">
                <a:latin typeface="Times New Roman"/>
                <a:ea typeface="Calibri Light"/>
                <a:cs typeface="Calibri Light"/>
              </a:rPr>
              <a:t>Dimension overview of the gearbox- Updated</a:t>
            </a:r>
          </a:p>
          <a:p>
            <a:pPr algn="ctr"/>
            <a:br>
              <a:rPr lang="en-IN" sz="2800" u="sng" dirty="0">
                <a:latin typeface="Times New Roman"/>
                <a:cs typeface="Times New Roman"/>
              </a:rPr>
            </a:br>
            <a:endParaRPr lang="en-GB" sz="1800">
              <a:latin typeface="Times New Roman"/>
              <a:cs typeface="Times New Roman"/>
            </a:endParaRP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883E022A-699B-1F41-F142-2D1D35F2B3FD}"/>
              </a:ext>
            </a:extLst>
          </p:cNvPr>
          <p:cNvSpPr txBox="1"/>
          <p:nvPr/>
        </p:nvSpPr>
        <p:spPr>
          <a:xfrm>
            <a:off x="402750" y="6121626"/>
            <a:ext cx="685176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latin typeface="Times New Roman"/>
                <a:cs typeface="Times New Roman"/>
              </a:rPr>
              <a:t>Source: Own sketch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154D1B-63FD-D7C2-CFB5-48D8F28C9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048" y="1279585"/>
            <a:ext cx="8076395" cy="484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732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A9B61-C222-9F58-972D-31B07672B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8073834B-E243-29BB-1A7F-31A5D50EF9BF}"/>
              </a:ext>
            </a:extLst>
          </p:cNvPr>
          <p:cNvSpPr/>
          <p:nvPr/>
        </p:nvSpPr>
        <p:spPr>
          <a:xfrm rot="10800000">
            <a:off x="-26376" y="277946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96EA3D85-978D-834B-5F29-7670EBE7EB32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4B6517F8-F090-C580-9578-180534EE9AC3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58366BD-2546-4EEF-527C-6F59774B2B1E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DD0C0F6-BEEC-9292-4626-BC2B8982D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8</a:t>
            </a:fld>
            <a:endParaRPr lang="en-GB" sz="1400" b="1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C10B54-4C09-0B61-ECB5-FE6AD5D36806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0E26D9AD-47EF-3893-7813-A2BADF763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74" y="0"/>
            <a:ext cx="10515600" cy="1325563"/>
          </a:xfrm>
        </p:spPr>
        <p:txBody>
          <a:bodyPr/>
          <a:lstStyle/>
          <a:p>
            <a:pPr algn="ctr"/>
            <a:br>
              <a:rPr lang="en-US" sz="2900" dirty="0">
                <a:latin typeface="Times New Roman"/>
                <a:cs typeface="Times New Roman"/>
              </a:rPr>
            </a:br>
            <a:endParaRPr lang="en-US" sz="2900">
              <a:latin typeface="Times New Roman"/>
              <a:cs typeface="Times New Roman"/>
            </a:endParaRPr>
          </a:p>
        </p:txBody>
      </p:sp>
      <p:sp>
        <p:nvSpPr>
          <p:cNvPr id="7" name="Rechteck 17">
            <a:extLst>
              <a:ext uri="{FF2B5EF4-FFF2-40B4-BE49-F238E27FC236}">
                <a16:creationId xmlns:a16="http://schemas.microsoft.com/office/drawing/2014/main" id="{7ECDEDF5-D50D-9381-054B-2D793327057E}"/>
              </a:ext>
            </a:extLst>
          </p:cNvPr>
          <p:cNvSpPr/>
          <p:nvPr/>
        </p:nvSpPr>
        <p:spPr>
          <a:xfrm>
            <a:off x="8057951" y="6581315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80490718-7479-6054-2C6C-11AEC183D209}"/>
              </a:ext>
            </a:extLst>
          </p:cNvPr>
          <p:cNvSpPr>
            <a:spLocks noGrp="1"/>
          </p:cNvSpPr>
          <p:nvPr/>
        </p:nvSpPr>
        <p:spPr>
          <a:xfrm>
            <a:off x="-1765360" y="6520981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04-11-2025</a:t>
            </a:r>
          </a:p>
        </p:txBody>
      </p:sp>
      <p:sp>
        <p:nvSpPr>
          <p:cNvPr id="4" name="Title 11">
            <a:extLst>
              <a:ext uri="{FF2B5EF4-FFF2-40B4-BE49-F238E27FC236}">
                <a16:creationId xmlns:a16="http://schemas.microsoft.com/office/drawing/2014/main" id="{70795BA6-2EB1-3075-8DDA-AF8439C9318E}"/>
              </a:ext>
            </a:extLst>
          </p:cNvPr>
          <p:cNvSpPr txBox="1">
            <a:spLocks/>
          </p:cNvSpPr>
          <p:nvPr/>
        </p:nvSpPr>
        <p:spPr>
          <a:xfrm>
            <a:off x="693697" y="5175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 dirty="0">
                <a:latin typeface="Times New Roman"/>
                <a:ea typeface="Calibri Light"/>
                <a:cs typeface="Calibri Light"/>
              </a:rPr>
              <a:t>Dimension overview of the gearbox- Updated</a:t>
            </a:r>
          </a:p>
          <a:p>
            <a:pPr algn="ctr"/>
            <a:br>
              <a:rPr lang="en-IN" sz="2800" u="sng" dirty="0">
                <a:latin typeface="Times New Roman"/>
                <a:cs typeface="Times New Roman"/>
              </a:rPr>
            </a:br>
            <a:endParaRPr lang="en-GB" sz="1800">
              <a:latin typeface="Times New Roman"/>
              <a:cs typeface="Times New Roman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65F1B08-AB19-B108-CC85-D9A535377C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115784"/>
              </p:ext>
            </p:extLst>
          </p:nvPr>
        </p:nvGraphicFramePr>
        <p:xfrm>
          <a:off x="1450963" y="1326225"/>
          <a:ext cx="9842054" cy="5038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1027">
                  <a:extLst>
                    <a:ext uri="{9D8B030D-6E8A-4147-A177-3AD203B41FA5}">
                      <a16:colId xmlns:a16="http://schemas.microsoft.com/office/drawing/2014/main" val="3540771183"/>
                    </a:ext>
                  </a:extLst>
                </a:gridCol>
                <a:gridCol w="4921027">
                  <a:extLst>
                    <a:ext uri="{9D8B030D-6E8A-4147-A177-3AD203B41FA5}">
                      <a16:colId xmlns:a16="http://schemas.microsoft.com/office/drawing/2014/main" val="2636943970"/>
                    </a:ext>
                  </a:extLst>
                </a:gridCol>
              </a:tblGrid>
              <a:tr h="719773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/>
                        </a:rPr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/>
                        </a:rPr>
                        <a:t>Dimensions in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886977"/>
                  </a:ext>
                </a:extLst>
              </a:tr>
              <a:tr h="719773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Total Width of the gearbox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2700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754763"/>
                  </a:ext>
                </a:extLst>
              </a:tr>
              <a:tr h="719773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Gearbox total diameter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2100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996827"/>
                  </a:ext>
                </a:extLst>
              </a:tr>
              <a:tr h="719773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Half diameter of the gearbox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1050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465019"/>
                  </a:ext>
                </a:extLst>
              </a:tr>
              <a:tr h="719773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Pin to pin distance from the center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2400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458755"/>
                  </a:ext>
                </a:extLst>
              </a:tr>
              <a:tr h="719773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Gearbox center to pin 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1200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3840593"/>
                  </a:ext>
                </a:extLst>
              </a:tr>
              <a:tr h="719773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Bolt length near to elastomeric bearing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0.525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652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531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7B298-2227-C934-41C1-5F11AA141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E0EC2E18-1B20-D0F3-723E-B5B4175CF414}"/>
              </a:ext>
            </a:extLst>
          </p:cNvPr>
          <p:cNvSpPr/>
          <p:nvPr/>
        </p:nvSpPr>
        <p:spPr>
          <a:xfrm rot="10800000">
            <a:off x="-20791" y="407341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94322735-02B7-7E2B-72A2-A32DD6D30A97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DEAEFAC5-C70D-D3AA-2E24-E385A7B1902F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CBB6A10-2B01-A654-2C92-00A665DA2BF6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i-FI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04473B2-1CF6-31B7-EFE3-3E86AFD30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9</a:t>
            </a:fld>
            <a:endParaRPr lang="en-GB" sz="14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142635-10E6-AA78-A80A-017ACFB03E0F}"/>
              </a:ext>
            </a:extLst>
          </p:cNvPr>
          <p:cNvCxnSpPr/>
          <p:nvPr/>
        </p:nvCxnSpPr>
        <p:spPr>
          <a:xfrm>
            <a:off x="484418" y="138753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A20818F3-2E31-BD59-DCB5-5E70D6347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471" y="64698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dirty="0">
                <a:latin typeface="Times New Roman"/>
                <a:cs typeface="Times New Roman"/>
              </a:rPr>
              <a:t> </a:t>
            </a:r>
            <a:r>
              <a:rPr lang="en-IN" sz="2800" dirty="0">
                <a:latin typeface="Times New Roman"/>
                <a:ea typeface="Calibri Light"/>
                <a:cs typeface="Calibri Light"/>
              </a:rPr>
              <a:t>Formulas for Planetary gear</a:t>
            </a:r>
            <a:endParaRPr lang="en-GB" sz="2800">
              <a:latin typeface="Times New Roman"/>
              <a:ea typeface="Calibri Light"/>
              <a:cs typeface="Calibri Light"/>
            </a:endParaRPr>
          </a:p>
          <a:p>
            <a:pPr algn="ctr"/>
            <a:br>
              <a:rPr lang="en-IN" sz="2800" u="sng" dirty="0">
                <a:latin typeface="Times New Roman"/>
                <a:cs typeface="Times New Roman"/>
              </a:rPr>
            </a:br>
            <a:endParaRPr lang="en-GB" sz="1800">
              <a:latin typeface="Times New Roman"/>
              <a:cs typeface="Times New Roman"/>
            </a:endParaRPr>
          </a:p>
        </p:txBody>
      </p:sp>
      <p:sp>
        <p:nvSpPr>
          <p:cNvPr id="4" name="Rechteck 17">
            <a:extLst>
              <a:ext uri="{FF2B5EF4-FFF2-40B4-BE49-F238E27FC236}">
                <a16:creationId xmlns:a16="http://schemas.microsoft.com/office/drawing/2014/main" id="{6283D84C-5BBC-D3E3-28A8-FD6CA0FD495F}"/>
              </a:ext>
            </a:extLst>
          </p:cNvPr>
          <p:cNvSpPr/>
          <p:nvPr/>
        </p:nvSpPr>
        <p:spPr>
          <a:xfrm>
            <a:off x="8057951" y="6581315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E64E3051-FB31-BD60-0BE3-C1B08A95D507}"/>
              </a:ext>
            </a:extLst>
          </p:cNvPr>
          <p:cNvSpPr>
            <a:spLocks noGrp="1"/>
          </p:cNvSpPr>
          <p:nvPr/>
        </p:nvSpPr>
        <p:spPr>
          <a:xfrm>
            <a:off x="-1765360" y="6520981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04-11-2025</a:t>
            </a: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DD16BC43-31DF-4D7C-B0CD-0111499A0AD3}"/>
              </a:ext>
            </a:extLst>
          </p:cNvPr>
          <p:cNvSpPr txBox="1"/>
          <p:nvPr/>
        </p:nvSpPr>
        <p:spPr>
          <a:xfrm>
            <a:off x="7210251" y="5411476"/>
            <a:ext cx="3076170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dirty="0"/>
              <a:t>z  = No. of Teeth</a:t>
            </a:r>
            <a:endParaRPr lang="en-IN" sz="1600" dirty="0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/>
            </a:endParaRPr>
          </a:p>
          <a:p>
            <a:r>
              <a:rPr lang="en-IN" sz="1600" dirty="0"/>
              <a:t>n = RPM</a:t>
            </a:r>
            <a:endParaRPr lang="en-IN" sz="1600" b="1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/>
            </a:endParaRPr>
          </a:p>
          <a:p>
            <a:r>
              <a:rPr lang="en-IN" sz="16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D = Pitch Circle Diameter</a:t>
            </a:r>
          </a:p>
          <a:p>
            <a:r>
              <a:rPr lang="en-IN" sz="160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i</a:t>
            </a:r>
            <a:r>
              <a:rPr lang="en-IN" sz="16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 = Gear Ratio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9B63C686-E132-4051-AF77-AE752F248D97}"/>
              </a:ext>
            </a:extLst>
          </p:cNvPr>
          <p:cNvSpPr txBox="1"/>
          <p:nvPr/>
        </p:nvSpPr>
        <p:spPr>
          <a:xfrm>
            <a:off x="345241" y="5949098"/>
            <a:ext cx="685176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>
                <a:latin typeface="Times New Roman"/>
                <a:cs typeface="Times New Roman"/>
              </a:rPr>
              <a:t>Reference: Lecture Notes by Prof. Peter Quell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8E3E61B-05F3-B606-8690-A13190125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58112"/>
              </p:ext>
            </p:extLst>
          </p:nvPr>
        </p:nvGraphicFramePr>
        <p:xfrm>
          <a:off x="790575" y="1713871"/>
          <a:ext cx="4514850" cy="322897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57425">
                  <a:extLst>
                    <a:ext uri="{9D8B030D-6E8A-4147-A177-3AD203B41FA5}">
                      <a16:colId xmlns:a16="http://schemas.microsoft.com/office/drawing/2014/main" val="1926600920"/>
                    </a:ext>
                  </a:extLst>
                </a:gridCol>
                <a:gridCol w="2257425">
                  <a:extLst>
                    <a:ext uri="{9D8B030D-6E8A-4147-A177-3AD203B41FA5}">
                      <a16:colId xmlns:a16="http://schemas.microsoft.com/office/drawing/2014/main" val="4452518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z_Ring</a:t>
                      </a:r>
                      <a:endParaRPr lang="en-IN" b="0" i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anchor="ctr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316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  <a:buNone/>
                      </a:pPr>
                      <a:r>
                        <a:rPr lang="pl-P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z_Sun +( 2 x z_Planet)</a:t>
                      </a:r>
                      <a:endParaRPr lang="pl-PL" b="0" i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anchor="ctr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316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707072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z_Planet</a:t>
                      </a:r>
                      <a:endParaRPr lang="en-IN" b="0" i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anchor="ctr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316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z_Sun + z_Ring</a:t>
                      </a:r>
                      <a:endParaRPr lang="en-IN" b="0" i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anchor="ctr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316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082105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No. of Planets</a:t>
                      </a:r>
                      <a:endParaRPr lang="en-IN" b="0" i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anchor="ctr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b="0" i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anchor="ctr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822775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D_Sun</a:t>
                      </a:r>
                      <a:endParaRPr lang="en-IN" b="0" i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anchor="ctr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z_Sun x Module</a:t>
                      </a:r>
                      <a:endParaRPr lang="en-IN" b="0" i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anchor="ctr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25301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D_Planets</a:t>
                      </a:r>
                      <a:endParaRPr lang="en-IN" b="0" i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anchor="ctr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1650"/>
                        </a:lnSpc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(D_Ring /2) – (D_Sun/2)</a:t>
                      </a:r>
                      <a:endParaRPr lang="en-IN" b="0" i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anchor="ctr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972813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D_Ring </a:t>
                      </a:r>
                      <a:endParaRPr lang="en-IN" b="0" i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anchor="ctr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z_Ring x Module</a:t>
                      </a:r>
                      <a:endParaRPr lang="en-IN" b="0" i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anchor="ctr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7695739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Gap</a:t>
                      </a:r>
                      <a:endParaRPr lang="en-IN" b="0" i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anchor="ctr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(D_Sun + D_Planets) * Pi / (No. of Planets) - D_Planets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anchor="ctr">
                    <a:lnL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38154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94D3348-8AE7-245F-A73B-E302A5F24E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465575"/>
              </p:ext>
            </p:extLst>
          </p:nvPr>
        </p:nvGraphicFramePr>
        <p:xfrm>
          <a:off x="5947733" y="1622934"/>
          <a:ext cx="4667250" cy="332329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33625">
                  <a:extLst>
                    <a:ext uri="{9D8B030D-6E8A-4147-A177-3AD203B41FA5}">
                      <a16:colId xmlns:a16="http://schemas.microsoft.com/office/drawing/2014/main" val="49009956"/>
                    </a:ext>
                  </a:extLst>
                </a:gridCol>
                <a:gridCol w="2333625">
                  <a:extLst>
                    <a:ext uri="{9D8B030D-6E8A-4147-A177-3AD203B41FA5}">
                      <a16:colId xmlns:a16="http://schemas.microsoft.com/office/drawing/2014/main" val="1234642766"/>
                    </a:ext>
                  </a:extLst>
                </a:gridCol>
              </a:tblGrid>
              <a:tr h="466725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rgan Light"/>
                        </a:rPr>
                        <a:t>Face Width</a:t>
                      </a:r>
                      <a:endParaRPr lang="en-IN" b="1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20" marR="7620" marT="7620" anchor="ctr">
                    <a:lnL w="9525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193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rgan Light"/>
                        </a:rPr>
                        <a:t>10 x Module</a:t>
                      </a:r>
                      <a:endParaRPr lang="en-IN" b="1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20" marR="7620" marT="7620" anchor="ctr">
                    <a:lnL w="9525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193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4591314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rgan Light"/>
                        </a:rPr>
                        <a:t>Tooth Depth</a:t>
                      </a:r>
                      <a:endParaRPr lang="en-IN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20" marR="7620" marT="7620" anchor="ctr">
                    <a:lnL w="9525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193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rgan Light"/>
                        </a:rPr>
                        <a:t>2.25 x Module</a:t>
                      </a:r>
                      <a:endParaRPr lang="en-IN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20" marR="7620" marT="7620" anchor="ctr">
                    <a:lnL w="9525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193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610625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rgan Light"/>
                        </a:rPr>
                        <a:t>n_Ring</a:t>
                      </a:r>
                      <a:endParaRPr lang="en-IN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20" marR="7620" marT="7620" anchor="ctr">
                    <a:lnL w="9525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rgan Light"/>
                        </a:rPr>
                        <a:t>0</a:t>
                      </a:r>
                      <a:endParaRPr lang="en-IN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20" marR="7620" marT="7620" anchor="ctr">
                    <a:lnL w="9525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1279742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rgan Light"/>
                        </a:rPr>
                        <a:t>n_Planet Carrier</a:t>
                      </a:r>
                      <a:endParaRPr lang="en-IN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20" marR="7620" marT="7620" anchor="ctr">
                    <a:lnL w="9525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  <a:buNone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rgan Light"/>
                        </a:rPr>
                        <a:t>15</a:t>
                      </a:r>
                      <a:endParaRPr lang="en-IN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20" marR="7620" marT="7620" anchor="ctr">
                    <a:lnL w="9525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2527542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rgan Light"/>
                        </a:rPr>
                        <a:t>n_Sun</a:t>
                      </a:r>
                      <a:endParaRPr lang="en-IN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20" marR="7620" marT="7620" anchor="ctr">
                    <a:lnL w="9525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rgan Light"/>
                        </a:rPr>
                        <a:t>(1-i_1) x n_Planet Carrier</a:t>
                      </a:r>
                      <a:endParaRPr lang="en-IN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20" marR="7620" marT="7620" anchor="ctr">
                    <a:lnL w="9525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827442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rgan Light"/>
                        </a:rPr>
                        <a:t>i_Sun,Planet</a:t>
                      </a:r>
                      <a:endParaRPr lang="en-IN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20" marR="7620" marT="7620" anchor="ctr">
                    <a:lnL w="9525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rgan Light"/>
                        </a:rPr>
                        <a:t>z_Planet / z_Sun</a:t>
                      </a:r>
                      <a:endParaRPr lang="en-IN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20" marR="7620" marT="7620" anchor="ctr">
                    <a:lnL w="9525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5119220"/>
                  </a:ext>
                </a:extLst>
              </a:tr>
              <a:tr h="522941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rgan Light"/>
                        </a:rPr>
                        <a:t>n_Planet</a:t>
                      </a:r>
                      <a:endParaRPr lang="en-IN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20" marR="7620" marT="7620" anchor="ctr">
                    <a:lnL w="9525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  <a:buNone/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rgan Light"/>
                        </a:rPr>
                        <a:t>n_Sun / i_Sun,Planet</a:t>
                      </a:r>
                      <a:endParaRPr lang="en-IN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620" marR="7620" marT="7620" anchor="ctr">
                    <a:lnL w="9525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00969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1709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  <wetp:taskpane dockstate="right" visibility="0" width="438" row="1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BCD039B6-C6AB-492A-94BF-C46AF895D2E7}">
  <we:reference id="WA200007130" version="1.0.0.1" store="en-US" storeType="omex"/>
  <we:alternateReferences>
    <we:reference id="WA200007130" version="1.0.0.1" store="en-US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73D784B2-E216-4A14-BE4B-F0CA301E2B20}">
  <we:reference id="WA200005566" version="3.0.0.3" store="en-US" storeType="omex"/>
  <we:alternateReferences>
    <we:reference id="WA200005566" version="3.0.0.3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16</Slides>
  <Notes>1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Office Theme</vt:lpstr>
      <vt:lpstr>Custom Design</vt:lpstr>
      <vt:lpstr>PowerPoint Presentation</vt:lpstr>
      <vt:lpstr>Weekly report: Team Gearbox, Brake, Coupling </vt:lpstr>
      <vt:lpstr>List of Content</vt:lpstr>
      <vt:lpstr>Torque and rotational speed calculation</vt:lpstr>
      <vt:lpstr>Torque and rotational speed calculation</vt:lpstr>
      <vt:lpstr>Topology of the gearbox</vt:lpstr>
      <vt:lpstr> </vt:lpstr>
      <vt:lpstr> </vt:lpstr>
      <vt:lpstr> Formulas for Planetary gear  </vt:lpstr>
      <vt:lpstr>Calculation of the 1st stage of planetary gear</vt:lpstr>
      <vt:lpstr>Calculation of the 2nd stage of planetary gear</vt:lpstr>
      <vt:lpstr>Spur gear stage calculation</vt:lpstr>
      <vt:lpstr>Dimensioning of the brake</vt:lpstr>
      <vt:lpstr>Temperature check of brake disc</vt:lpstr>
      <vt:lpstr>High Speed Side - Coupling</vt:lpstr>
      <vt:lpstr>Bibliography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report lidar-assisted control group</dc:title>
  <dc:creator>Federico De Mita</dc:creator>
  <cp:revision>1642</cp:revision>
  <dcterms:created xsi:type="dcterms:W3CDTF">2025-07-21T13:11:31Z</dcterms:created>
  <dcterms:modified xsi:type="dcterms:W3CDTF">2025-11-03T10:08:38Z</dcterms:modified>
</cp:coreProperties>
</file>